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60" r:id="rId4"/>
    <p:sldId id="258" r:id="rId5"/>
    <p:sldId id="259" r:id="rId6"/>
    <p:sldId id="262" r:id="rId7"/>
    <p:sldId id="264" r:id="rId8"/>
    <p:sldId id="265" r:id="rId9"/>
    <p:sldId id="266" r:id="rId10"/>
    <p:sldId id="267" r:id="rId11"/>
    <p:sldId id="268" r:id="rId12"/>
    <p:sldId id="269" r:id="rId13"/>
    <p:sldId id="270" r:id="rId14"/>
    <p:sldId id="263" r:id="rId15"/>
  </p:sldIdLst>
  <p:sldSz cx="12192000" cy="6858000"/>
  <p:notesSz cx="6807200" cy="9939338"/>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2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575" cy="49847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6038" y="0"/>
            <a:ext cx="2949575" cy="498475"/>
          </a:xfrm>
          <a:prstGeom prst="rect">
            <a:avLst/>
          </a:prstGeom>
        </p:spPr>
        <p:txBody>
          <a:bodyPr vert="horz" lIns="91440" tIns="45720" rIns="91440" bIns="45720" rtlCol="0"/>
          <a:lstStyle>
            <a:lvl1pPr algn="r">
              <a:defRPr sz="1200"/>
            </a:lvl1pPr>
          </a:lstStyle>
          <a:p>
            <a:fld id="{02E88B1C-F7FF-48DF-9B7C-0FCDA3003997}" type="datetimeFigureOut">
              <a:rPr lang="en-US" smtClean="0"/>
              <a:t>06-Jun-24</a:t>
            </a:fld>
            <a:endParaRPr lang="en-US"/>
          </a:p>
        </p:txBody>
      </p:sp>
      <p:sp>
        <p:nvSpPr>
          <p:cNvPr id="4" name="Slide Image Placeholder 3"/>
          <p:cNvSpPr>
            <a:spLocks noGrp="1" noRot="1" noChangeAspect="1"/>
          </p:cNvSpPr>
          <p:nvPr>
            <p:ph type="sldImg" idx="2"/>
          </p:nvPr>
        </p:nvSpPr>
        <p:spPr>
          <a:xfrm>
            <a:off x="422275" y="1243013"/>
            <a:ext cx="5962650" cy="3354387"/>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1038" y="4783138"/>
            <a:ext cx="5445125" cy="39131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40863"/>
            <a:ext cx="2949575" cy="49847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6038" y="9440863"/>
            <a:ext cx="2949575" cy="498475"/>
          </a:xfrm>
          <a:prstGeom prst="rect">
            <a:avLst/>
          </a:prstGeom>
        </p:spPr>
        <p:txBody>
          <a:bodyPr vert="horz" lIns="91440" tIns="45720" rIns="91440" bIns="45720" rtlCol="0" anchor="b"/>
          <a:lstStyle>
            <a:lvl1pPr algn="r">
              <a:defRPr sz="1200"/>
            </a:lvl1pPr>
          </a:lstStyle>
          <a:p>
            <a:fld id="{94E592B8-3937-4EDB-867B-B2F56D8632EF}" type="slidenum">
              <a:rPr lang="en-US" smtClean="0"/>
              <a:t>‹#›</a:t>
            </a:fld>
            <a:endParaRPr lang="en-US"/>
          </a:p>
        </p:txBody>
      </p:sp>
    </p:spTree>
    <p:extLst>
      <p:ext uri="{BB962C8B-B14F-4D97-AF65-F5344CB8AC3E}">
        <p14:creationId xmlns:p14="http://schemas.microsoft.com/office/powerpoint/2010/main" val="17590283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https://zim.vn/toeic-speaking-read-a-text-aloud-samples</a:t>
            </a:r>
          </a:p>
        </p:txBody>
      </p:sp>
      <p:sp>
        <p:nvSpPr>
          <p:cNvPr id="4" name="Slide Number Placeholder 3"/>
          <p:cNvSpPr>
            <a:spLocks noGrp="1"/>
          </p:cNvSpPr>
          <p:nvPr>
            <p:ph type="sldNum" sz="quarter" idx="5"/>
          </p:nvPr>
        </p:nvSpPr>
        <p:spPr/>
        <p:txBody>
          <a:bodyPr/>
          <a:lstStyle/>
          <a:p>
            <a:fld id="{94E592B8-3937-4EDB-867B-B2F56D8632EF}" type="slidenum">
              <a:rPr lang="en-US" smtClean="0"/>
              <a:t>4</a:t>
            </a:fld>
            <a:endParaRPr lang="en-US"/>
          </a:p>
        </p:txBody>
      </p:sp>
    </p:spTree>
    <p:extLst>
      <p:ext uri="{BB962C8B-B14F-4D97-AF65-F5344CB8AC3E}">
        <p14:creationId xmlns:p14="http://schemas.microsoft.com/office/powerpoint/2010/main" val="23923842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dirty="0"/>
              <a:t>(Hãy tưởng tượng rằng một công ty UAE đang nghiên cứu ở nước bạn. Bạn đã đồng ý tham gia một cuộc phỏng vấn trực tiếp về quán cà phê.)</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algn="l"/>
            <a:r>
              <a:rPr lang="vi-VN" b="0" i="0" dirty="0">
                <a:solidFill>
                  <a:srgbClr val="01051C"/>
                </a:solidFill>
                <a:effectLst/>
                <a:highlight>
                  <a:srgbClr val="FFFFFF"/>
                </a:highlight>
                <a:latin typeface="Roboto" panose="02000000000000000000" pitchFamily="2" charset="0"/>
              </a:rPr>
              <a:t>1. How often do you go to coffee shops and when do you go? (</a:t>
            </a:r>
            <a:r>
              <a:rPr lang="vi-VN" b="0" i="1" dirty="0">
                <a:solidFill>
                  <a:srgbClr val="01051C"/>
                </a:solidFill>
                <a:effectLst/>
                <a:highlight>
                  <a:srgbClr val="FFFFFF"/>
                </a:highlight>
                <a:latin typeface="Roboto" panose="02000000000000000000" pitchFamily="2" charset="0"/>
              </a:rPr>
              <a:t>Bạn đến quán cà phê bao lâu một lần và đến khi nào?</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I usually go to coffee shops once a week, preferably around the weekend because it is the only time in the week that I have free time. Most of the time in the week I’m quite up to my ears with work. (</a:t>
            </a:r>
            <a:r>
              <a:rPr lang="vi-VN" b="0" i="1" dirty="0">
                <a:solidFill>
                  <a:srgbClr val="01051C"/>
                </a:solidFill>
                <a:effectLst/>
                <a:highlight>
                  <a:srgbClr val="FFFFFF"/>
                </a:highlight>
                <a:latin typeface="Roboto" panose="02000000000000000000" pitchFamily="2" charset="0"/>
              </a:rPr>
              <a:t>Tôi thường đến quán cà phê mỗi tuần một lần, tốt nhất là vào khoảng cuối tuần vì đó là thời gian duy nhất trong tuần mà tôi có thời gian rảnh. Hầu hết thời gian trong tuần, tôi khá bận rộn với công việc</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2. How much do you pay for your drinks, and do you think the cost is reasonable? (</a:t>
            </a:r>
            <a:r>
              <a:rPr lang="vi-VN" b="0" i="1" dirty="0">
                <a:solidFill>
                  <a:srgbClr val="01051C"/>
                </a:solidFill>
                <a:effectLst/>
                <a:highlight>
                  <a:srgbClr val="FFFFFF"/>
                </a:highlight>
                <a:latin typeface="Roboto" panose="02000000000000000000" pitchFamily="2" charset="0"/>
              </a:rPr>
              <a:t>Bạn trả bao nhiêu cho đồ uống của mình và bạn có nghĩ rằng chi phí đó là hợp lý không?</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I’m willing to pay between 35,000 or 40,000VND for a drink. I feel like it is a fair price for me, for the fact that it is not too overpriced and reasonable enough. (</a:t>
            </a:r>
            <a:r>
              <a:rPr lang="vi-VN" b="0" i="1" dirty="0">
                <a:solidFill>
                  <a:srgbClr val="01051C"/>
                </a:solidFill>
                <a:effectLst/>
                <a:highlight>
                  <a:srgbClr val="FFFFFF"/>
                </a:highlight>
                <a:latin typeface="Roboto" panose="02000000000000000000" pitchFamily="2" charset="0"/>
              </a:rPr>
              <a:t>Tôi sẵn sàng trả từ 35.000 đến 40.000 đồng cho một thức uống. Tôi cảm thấy đó là một mức giá hợp lý đối với tôi, vì thực tế là nó không quá đắt và đủ hợp lý.</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3. How do you think your local coffee shops could be improved? (</a:t>
            </a:r>
            <a:r>
              <a:rPr lang="vi-VN" b="0" i="1" dirty="0">
                <a:solidFill>
                  <a:srgbClr val="01051C"/>
                </a:solidFill>
                <a:effectLst/>
                <a:highlight>
                  <a:srgbClr val="FFFFFF"/>
                </a:highlight>
                <a:latin typeface="Roboto" panose="02000000000000000000" pitchFamily="2" charset="0"/>
              </a:rPr>
              <a:t>Bạn nghĩ quán cà phê địa phương của bạn có thể được cải thiện như thế nào?</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Perhaps they could change the exteriors for a little bit. For example, they could have decided better with the decorations outside to attract more customers, for right now, I’m afraid it looks too plain because it doesn’t have any decorations to advertise the coffee shop. (</a:t>
            </a:r>
            <a:r>
              <a:rPr lang="vi-VN" b="0" i="1" dirty="0">
                <a:solidFill>
                  <a:srgbClr val="01051C"/>
                </a:solidFill>
                <a:effectLst/>
                <a:highlight>
                  <a:srgbClr val="FFFFFF"/>
                </a:highlight>
                <a:latin typeface="Roboto" panose="02000000000000000000" pitchFamily="2" charset="0"/>
              </a:rPr>
              <a:t>Có lẽ họ có thể thay đổi ngoại thất một chút. Ví dụ, họ có thể đã quyết định tốt hơn với việc trang trí bên ngoài để thu hút nhiều khách hàng hơn, vì hiện tại tôi e rằng nó trông quá đơn điệu vì nó không có bất kỳ đồ trang trí nào để quảng cáo cho quán cà phê.</a:t>
            </a:r>
            <a:r>
              <a:rPr lang="vi-VN" b="0" i="0" dirty="0">
                <a:solidFill>
                  <a:srgbClr val="01051C"/>
                </a:solidFill>
                <a:effectLst/>
                <a:highlight>
                  <a:srgbClr val="FFFFFF"/>
                </a:highlight>
                <a:latin typeface="Roboto" panose="02000000000000000000" pitchFamily="2"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94E592B8-3937-4EDB-867B-B2F56D8632EF}" type="slidenum">
              <a:rPr lang="en-US" smtClean="0"/>
              <a:t>11</a:t>
            </a:fld>
            <a:endParaRPr lang="en-US"/>
          </a:p>
        </p:txBody>
      </p:sp>
    </p:spTree>
    <p:extLst>
      <p:ext uri="{BB962C8B-B14F-4D97-AF65-F5344CB8AC3E}">
        <p14:creationId xmlns:p14="http://schemas.microsoft.com/office/powerpoint/2010/main" val="4123886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vi-VN" dirty="0"/>
              <a:t>(Hãy tưởng tượng rằng một công ty UAE đang nghiên cứu ở nước bạn. Bạn đã đồng ý tham gia một cuộc phỏng vấn trực tiếp về quán cà phê.)</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algn="l"/>
            <a:r>
              <a:rPr lang="vi-VN" b="0" i="0" dirty="0">
                <a:solidFill>
                  <a:srgbClr val="01051C"/>
                </a:solidFill>
                <a:effectLst/>
                <a:highlight>
                  <a:srgbClr val="FFFFFF"/>
                </a:highlight>
                <a:latin typeface="Roboto" panose="02000000000000000000" pitchFamily="2" charset="0"/>
              </a:rPr>
              <a:t>1. How often do you go to coffee shops and when do you go? (</a:t>
            </a:r>
            <a:r>
              <a:rPr lang="vi-VN" b="0" i="1" dirty="0">
                <a:solidFill>
                  <a:srgbClr val="01051C"/>
                </a:solidFill>
                <a:effectLst/>
                <a:highlight>
                  <a:srgbClr val="FFFFFF"/>
                </a:highlight>
                <a:latin typeface="Roboto" panose="02000000000000000000" pitchFamily="2" charset="0"/>
              </a:rPr>
              <a:t>Bạn đến quán cà phê bao lâu một lần và đến khi nào?</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I usually go to coffee shops once a week, preferably around the weekend because it is the only time in the week that I have free time. Most of the time in the week I’m quite up to my ears with work. (</a:t>
            </a:r>
            <a:r>
              <a:rPr lang="vi-VN" b="0" i="1" dirty="0">
                <a:solidFill>
                  <a:srgbClr val="01051C"/>
                </a:solidFill>
                <a:effectLst/>
                <a:highlight>
                  <a:srgbClr val="FFFFFF"/>
                </a:highlight>
                <a:latin typeface="Roboto" panose="02000000000000000000" pitchFamily="2" charset="0"/>
              </a:rPr>
              <a:t>Tôi thường đến quán cà phê mỗi tuần một lần, tốt nhất là vào khoảng cuối tuần vì đó là thời gian duy nhất trong tuần mà tôi có thời gian rảnh. Hầu hết thời gian trong tuần, tôi khá bận rộn với công việc</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2. How much do you pay for your drinks, and do you think the cost is reasonable? (</a:t>
            </a:r>
            <a:r>
              <a:rPr lang="vi-VN" b="0" i="1" dirty="0">
                <a:solidFill>
                  <a:srgbClr val="01051C"/>
                </a:solidFill>
                <a:effectLst/>
                <a:highlight>
                  <a:srgbClr val="FFFFFF"/>
                </a:highlight>
                <a:latin typeface="Roboto" panose="02000000000000000000" pitchFamily="2" charset="0"/>
              </a:rPr>
              <a:t>Bạn trả bao nhiêu cho đồ uống của mình và bạn có nghĩ rằng chi phí đó là hợp lý không?</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I’m willing to pay between 35,000 or 40,000VND for a drink. I feel like it is a fair price for me, for the fact that it is not too overpriced and reasonable enough. (</a:t>
            </a:r>
            <a:r>
              <a:rPr lang="vi-VN" b="0" i="1" dirty="0">
                <a:solidFill>
                  <a:srgbClr val="01051C"/>
                </a:solidFill>
                <a:effectLst/>
                <a:highlight>
                  <a:srgbClr val="FFFFFF"/>
                </a:highlight>
                <a:latin typeface="Roboto" panose="02000000000000000000" pitchFamily="2" charset="0"/>
              </a:rPr>
              <a:t>Tôi sẵn sàng trả từ 35.000 đến 40.000 đồng cho một thức uống. Tôi cảm thấy đó là một mức giá hợp lý đối với tôi, vì thực tế là nó không quá đắt và đủ hợp lý.</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3. How do you think your local coffee shops could be improved? (</a:t>
            </a:r>
            <a:r>
              <a:rPr lang="vi-VN" b="0" i="1" dirty="0">
                <a:solidFill>
                  <a:srgbClr val="01051C"/>
                </a:solidFill>
                <a:effectLst/>
                <a:highlight>
                  <a:srgbClr val="FFFFFF"/>
                </a:highlight>
                <a:latin typeface="Roboto" panose="02000000000000000000" pitchFamily="2" charset="0"/>
              </a:rPr>
              <a:t>Bạn nghĩ quán cà phê địa phương của bạn có thể được cải thiện như thế nào?</a:t>
            </a:r>
            <a:r>
              <a:rPr lang="vi-VN" b="0" i="0" dirty="0">
                <a:solidFill>
                  <a:srgbClr val="01051C"/>
                </a:solidFill>
                <a:effectLst/>
                <a:highlight>
                  <a:srgbClr val="FFFFFF"/>
                </a:highlight>
                <a:latin typeface="Roboto" panose="02000000000000000000" pitchFamily="2" charset="0"/>
              </a:rPr>
              <a:t>)</a:t>
            </a:r>
          </a:p>
          <a:p>
            <a:pPr algn="l"/>
            <a:r>
              <a:rPr lang="vi-VN" b="0" i="0" dirty="0">
                <a:solidFill>
                  <a:srgbClr val="01051C"/>
                </a:solidFill>
                <a:effectLst/>
                <a:highlight>
                  <a:srgbClr val="FFFFFF"/>
                </a:highlight>
                <a:latin typeface="Roboto" panose="02000000000000000000" pitchFamily="2" charset="0"/>
              </a:rPr>
              <a:t>Perhaps they could change the exteriors for a little bit. For example, they could have decided better with the decorations outside to attract more customers, for right now, I’m afraid it looks too plain because it doesn’t have any decorations to advertise the coffee shop. (</a:t>
            </a:r>
            <a:r>
              <a:rPr lang="vi-VN" b="0" i="1" dirty="0">
                <a:solidFill>
                  <a:srgbClr val="01051C"/>
                </a:solidFill>
                <a:effectLst/>
                <a:highlight>
                  <a:srgbClr val="FFFFFF"/>
                </a:highlight>
                <a:latin typeface="Roboto" panose="02000000000000000000" pitchFamily="2" charset="0"/>
              </a:rPr>
              <a:t>Có lẽ họ có thể thay đổi ngoại thất một chút. Ví dụ, họ có thể đã quyết định tốt hơn với việc trang trí bên ngoài để thu hút nhiều khách hàng hơn, vì hiện tại tôi e rằng nó trông quá đơn điệu vì nó không có bất kỳ đồ trang trí nào để quảng cáo cho quán cà phê.</a:t>
            </a:r>
            <a:r>
              <a:rPr lang="vi-VN" b="0" i="0" dirty="0">
                <a:solidFill>
                  <a:srgbClr val="01051C"/>
                </a:solidFill>
                <a:effectLst/>
                <a:highlight>
                  <a:srgbClr val="FFFFFF"/>
                </a:highlight>
                <a:latin typeface="Roboto" panose="02000000000000000000" pitchFamily="2"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94E592B8-3937-4EDB-867B-B2F56D8632EF}" type="slidenum">
              <a:rPr lang="en-US" smtClean="0"/>
              <a:t>12</a:t>
            </a:fld>
            <a:endParaRPr lang="en-US"/>
          </a:p>
        </p:txBody>
      </p:sp>
    </p:spTree>
    <p:extLst>
      <p:ext uri="{BB962C8B-B14F-4D97-AF65-F5344CB8AC3E}">
        <p14:creationId xmlns:p14="http://schemas.microsoft.com/office/powerpoint/2010/main" val="23687346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3D161-6332-2468-6A17-6FCC15CA4F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008FBBA-E986-4C47-71EE-8F2CFC8121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8F1317-525A-4466-D658-58D350EB3244}"/>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5" name="Footer Placeholder 4">
            <a:extLst>
              <a:ext uri="{FF2B5EF4-FFF2-40B4-BE49-F238E27FC236}">
                <a16:creationId xmlns:a16="http://schemas.microsoft.com/office/drawing/2014/main" id="{42FB00D0-8948-FF70-AD5C-4063B0D5B4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425034-1BBA-C282-A319-2D4FE476C874}"/>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17428672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C93C0-0172-EFF8-EBC0-FDEE6B8014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99FF25-7E0F-B27F-0F23-92DB9EEF67D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DC311F-B57D-121B-B9F0-2EB8F2E7008B}"/>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5" name="Footer Placeholder 4">
            <a:extLst>
              <a:ext uri="{FF2B5EF4-FFF2-40B4-BE49-F238E27FC236}">
                <a16:creationId xmlns:a16="http://schemas.microsoft.com/office/drawing/2014/main" id="{9671E5C5-A483-85A4-6E96-2A207AB915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E2207D-25C9-EF08-483E-5E0CF8EF5960}"/>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25571447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68169D3-9EDA-2C08-ADDA-1356EBC78A6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4C76F2-4658-ABCE-B2C6-A4AE3A67668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84043C-1E39-B166-9CB5-A7629BB37D85}"/>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5" name="Footer Placeholder 4">
            <a:extLst>
              <a:ext uri="{FF2B5EF4-FFF2-40B4-BE49-F238E27FC236}">
                <a16:creationId xmlns:a16="http://schemas.microsoft.com/office/drawing/2014/main" id="{38ACD6F6-88D7-FC44-B7EF-C22D01E830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E6BAF6-6E97-7141-2206-B4F53A82B481}"/>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1329112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3E349-1AFA-7DFD-30D9-657B96F8331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73C5C0-B18F-EDE3-370E-6F39B2F808D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9AC34C-7380-A962-23E6-832230FE4A1D}"/>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5" name="Footer Placeholder 4">
            <a:extLst>
              <a:ext uri="{FF2B5EF4-FFF2-40B4-BE49-F238E27FC236}">
                <a16:creationId xmlns:a16="http://schemas.microsoft.com/office/drawing/2014/main" id="{28BB1DA8-01A0-6203-B580-8EEB5E942C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2DC8FB-B225-F92B-473C-9C3546F75D4F}"/>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34458324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1A1D8-AE29-F114-51E5-954C48A071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1353B8D-3028-78B6-7FD7-809D50C2A06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9C0E84E-233D-056E-7DF1-DBDEFE18E1D0}"/>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5" name="Footer Placeholder 4">
            <a:extLst>
              <a:ext uri="{FF2B5EF4-FFF2-40B4-BE49-F238E27FC236}">
                <a16:creationId xmlns:a16="http://schemas.microsoft.com/office/drawing/2014/main" id="{91EEBDDE-89CF-C0E4-143F-80A8697AA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F2AAB7-2B75-FC79-2F5B-551A610311BA}"/>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42947796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230AA-9C86-D51B-D2AA-ED073FE283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950BBF-5B65-E379-EAFF-51AD6639A4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71157F0-04F2-7819-BA32-C89271DBC55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42EADFE-66D5-5497-5328-026F1D1CF908}"/>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6" name="Footer Placeholder 5">
            <a:extLst>
              <a:ext uri="{FF2B5EF4-FFF2-40B4-BE49-F238E27FC236}">
                <a16:creationId xmlns:a16="http://schemas.microsoft.com/office/drawing/2014/main" id="{AF6A3C66-FFB2-D13A-4183-34E2420418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0DA2EC-11F1-3ABC-EC6C-835151025798}"/>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42485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0C4BE-1CF6-88A6-A127-F27DDFBB92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A79920C-2D60-014B-6FFD-33B8DAD753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CE6FC45-3FAE-B9C7-EAF5-B5142D50F73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CC45A8C-0EA7-0CF2-ABB1-316BD551C3A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B404D25-0172-B071-3245-E516DCD8333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A6E0BD-FE6B-3066-F6CB-04B68D6CB54F}"/>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8" name="Footer Placeholder 7">
            <a:extLst>
              <a:ext uri="{FF2B5EF4-FFF2-40B4-BE49-F238E27FC236}">
                <a16:creationId xmlns:a16="http://schemas.microsoft.com/office/drawing/2014/main" id="{B4578269-5DF3-E047-46E9-7EDFBD91B6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36BC8FB-923E-4418-D696-1E01D62543CC}"/>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2937901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9432F-1868-3009-F06F-A7B182FB85C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20F7F26-56B9-C5C4-6D1B-2027F274EACC}"/>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4" name="Footer Placeholder 3">
            <a:extLst>
              <a:ext uri="{FF2B5EF4-FFF2-40B4-BE49-F238E27FC236}">
                <a16:creationId xmlns:a16="http://schemas.microsoft.com/office/drawing/2014/main" id="{D24574C2-49A7-96AF-6334-ABF25ACBE96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98C401-314A-A6A6-BABF-756822454CF8}"/>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225066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C5CF9B-8F88-EA7B-3933-27345F6EF958}"/>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3" name="Footer Placeholder 2">
            <a:extLst>
              <a:ext uri="{FF2B5EF4-FFF2-40B4-BE49-F238E27FC236}">
                <a16:creationId xmlns:a16="http://schemas.microsoft.com/office/drawing/2014/main" id="{D68241B4-8984-D07C-1FEF-C7D40F4577F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257440-5F69-2FFF-8156-BD2178AB19E4}"/>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276563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DDA99-811F-0831-6526-48C5259965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8319B07-0F93-BC50-2AF2-46A05B4B20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BA48D0-3203-6A18-2E8D-40B39023B1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8FF2C3-C540-22B8-C94D-9BD2B2C93DFC}"/>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6" name="Footer Placeholder 5">
            <a:extLst>
              <a:ext uri="{FF2B5EF4-FFF2-40B4-BE49-F238E27FC236}">
                <a16:creationId xmlns:a16="http://schemas.microsoft.com/office/drawing/2014/main" id="{4158ED1D-0369-4586-EEDC-D3088C0A04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E81965-58E6-1578-62B5-C084EAC29C21}"/>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2059934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750E2-F1EA-A62C-BA04-E3AB7E59D2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9831B58-D98E-2638-4AF2-7B802E829B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E9C9999-C825-5587-800E-96BB30D4297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5E3EB1-17C0-98A3-49F9-0B4687024186}"/>
              </a:ext>
            </a:extLst>
          </p:cNvPr>
          <p:cNvSpPr>
            <a:spLocks noGrp="1"/>
          </p:cNvSpPr>
          <p:nvPr>
            <p:ph type="dt" sz="half" idx="10"/>
          </p:nvPr>
        </p:nvSpPr>
        <p:spPr/>
        <p:txBody>
          <a:bodyPr/>
          <a:lstStyle/>
          <a:p>
            <a:fld id="{F69A5A6D-BDF9-407B-ABA1-50AF377609B5}" type="datetimeFigureOut">
              <a:rPr lang="en-US" smtClean="0"/>
              <a:t>06-Jun-24</a:t>
            </a:fld>
            <a:endParaRPr lang="en-US"/>
          </a:p>
        </p:txBody>
      </p:sp>
      <p:sp>
        <p:nvSpPr>
          <p:cNvPr id="6" name="Footer Placeholder 5">
            <a:extLst>
              <a:ext uri="{FF2B5EF4-FFF2-40B4-BE49-F238E27FC236}">
                <a16:creationId xmlns:a16="http://schemas.microsoft.com/office/drawing/2014/main" id="{30EAEA7A-B7E9-31F6-42E1-563990E18F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6F2A-515D-1E79-B447-D49DF6CAB0A4}"/>
              </a:ext>
            </a:extLst>
          </p:cNvPr>
          <p:cNvSpPr>
            <a:spLocks noGrp="1"/>
          </p:cNvSpPr>
          <p:nvPr>
            <p:ph type="sldNum" sz="quarter" idx="12"/>
          </p:nvPr>
        </p:nvSpPr>
        <p:spPr/>
        <p:txBody>
          <a:bodyPr/>
          <a:lstStyle/>
          <a:p>
            <a:fld id="{A8DE8477-942F-46FB-8FB8-A213F202D2FF}" type="slidenum">
              <a:rPr lang="en-US" smtClean="0"/>
              <a:t>‹#›</a:t>
            </a:fld>
            <a:endParaRPr lang="en-US"/>
          </a:p>
        </p:txBody>
      </p:sp>
    </p:spTree>
    <p:extLst>
      <p:ext uri="{BB962C8B-B14F-4D97-AF65-F5344CB8AC3E}">
        <p14:creationId xmlns:p14="http://schemas.microsoft.com/office/powerpoint/2010/main" val="2778410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00479A-46DC-E214-1227-575125F384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F7D05F6-D4DC-4288-1298-27C8AB038B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9361C9-029B-5A5A-5F41-9AA62A3FB3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69A5A6D-BDF9-407B-ABA1-50AF377609B5}" type="datetimeFigureOut">
              <a:rPr lang="en-US" smtClean="0"/>
              <a:t>06-Jun-24</a:t>
            </a:fld>
            <a:endParaRPr lang="en-US"/>
          </a:p>
        </p:txBody>
      </p:sp>
      <p:sp>
        <p:nvSpPr>
          <p:cNvPr id="5" name="Footer Placeholder 4">
            <a:extLst>
              <a:ext uri="{FF2B5EF4-FFF2-40B4-BE49-F238E27FC236}">
                <a16:creationId xmlns:a16="http://schemas.microsoft.com/office/drawing/2014/main" id="{42EA79D8-E8EE-637D-0FE9-8098A60E819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0D91FC2B-A79F-723D-6FEE-1760F331E7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8DE8477-942F-46FB-8FB8-A213F202D2FF}" type="slidenum">
              <a:rPr lang="en-US" smtClean="0"/>
              <a:t>‹#›</a:t>
            </a:fld>
            <a:endParaRPr lang="en-US"/>
          </a:p>
        </p:txBody>
      </p:sp>
    </p:spTree>
    <p:extLst>
      <p:ext uri="{BB962C8B-B14F-4D97-AF65-F5344CB8AC3E}">
        <p14:creationId xmlns:p14="http://schemas.microsoft.com/office/powerpoint/2010/main" val="8503746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person sitting at a table with a person in a blue shirt&#10;&#10;Description automatically generated">
            <a:extLst>
              <a:ext uri="{FF2B5EF4-FFF2-40B4-BE49-F238E27FC236}">
                <a16:creationId xmlns:a16="http://schemas.microsoft.com/office/drawing/2014/main" id="{35A7E000-5A74-463D-2CBF-A2817C4E5136}"/>
              </a:ext>
            </a:extLst>
          </p:cNvPr>
          <p:cNvPicPr>
            <a:picLocks noChangeAspect="1"/>
          </p:cNvPicPr>
          <p:nvPr/>
        </p:nvPicPr>
        <p:blipFill rotWithShape="1">
          <a:blip r:embed="rId2">
            <a:alphaModFix amt="50000"/>
          </a:blip>
          <a:srcRect b="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1C3F9655-F197-CD0F-15E8-5B8D939A90EE}"/>
              </a:ext>
            </a:extLst>
          </p:cNvPr>
          <p:cNvSpPr>
            <a:spLocks noGrp="1"/>
          </p:cNvSpPr>
          <p:nvPr>
            <p:ph type="ctrTitle"/>
          </p:nvPr>
        </p:nvSpPr>
        <p:spPr>
          <a:xfrm>
            <a:off x="1524000" y="1122362"/>
            <a:ext cx="9144000" cy="2900518"/>
          </a:xfrm>
        </p:spPr>
        <p:txBody>
          <a:bodyPr>
            <a:normAutofit/>
          </a:bodyPr>
          <a:lstStyle/>
          <a:p>
            <a:r>
              <a:rPr lang="en-US" dirty="0">
                <a:solidFill>
                  <a:srgbClr val="FFFFFF"/>
                </a:solidFill>
              </a:rPr>
              <a:t>TOEIC SPEAKING 101</a:t>
            </a:r>
          </a:p>
        </p:txBody>
      </p:sp>
      <p:sp>
        <p:nvSpPr>
          <p:cNvPr id="3" name="Subtitle 2">
            <a:extLst>
              <a:ext uri="{FF2B5EF4-FFF2-40B4-BE49-F238E27FC236}">
                <a16:creationId xmlns:a16="http://schemas.microsoft.com/office/drawing/2014/main" id="{B5E21428-EC0E-A707-00A4-6A7C06FF6E22}"/>
              </a:ext>
            </a:extLst>
          </p:cNvPr>
          <p:cNvSpPr>
            <a:spLocks noGrp="1"/>
          </p:cNvSpPr>
          <p:nvPr>
            <p:ph type="subTitle" idx="1"/>
          </p:nvPr>
        </p:nvSpPr>
        <p:spPr>
          <a:xfrm>
            <a:off x="1524000" y="4159404"/>
            <a:ext cx="9144000" cy="1098395"/>
          </a:xfrm>
        </p:spPr>
        <p:txBody>
          <a:bodyPr>
            <a:normAutofit/>
          </a:bodyPr>
          <a:lstStyle/>
          <a:p>
            <a:r>
              <a:rPr lang="en-US" dirty="0">
                <a:solidFill>
                  <a:srgbClr val="FFFFFF"/>
                </a:solidFill>
              </a:rPr>
              <a:t>PART 01</a:t>
            </a:r>
          </a:p>
        </p:txBody>
      </p:sp>
    </p:spTree>
    <p:extLst>
      <p:ext uri="{BB962C8B-B14F-4D97-AF65-F5344CB8AC3E}">
        <p14:creationId xmlns:p14="http://schemas.microsoft.com/office/powerpoint/2010/main" val="2667155719"/>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3E723-4964-C175-35BF-4812E8FF9DEA}"/>
              </a:ext>
            </a:extLst>
          </p:cNvPr>
          <p:cNvSpPr>
            <a:spLocks noGrp="1"/>
          </p:cNvSpPr>
          <p:nvPr>
            <p:ph type="title"/>
          </p:nvPr>
        </p:nvSpPr>
        <p:spPr>
          <a:xfrm>
            <a:off x="6784708" y="365125"/>
            <a:ext cx="4569092" cy="1325563"/>
          </a:xfrm>
        </p:spPr>
        <p:txBody>
          <a:bodyPr/>
          <a:lstStyle/>
          <a:p>
            <a:pPr algn="ctr"/>
            <a:r>
              <a:rPr lang="en-US" dirty="0">
                <a:latin typeface="Amasis MT Pro Black" panose="02040A04050005020304" pitchFamily="18" charset="0"/>
              </a:rPr>
              <a:t>RESPOND TO QUESTIONS</a:t>
            </a:r>
          </a:p>
        </p:txBody>
      </p:sp>
      <p:sp>
        <p:nvSpPr>
          <p:cNvPr id="3" name="Content Placeholder 2">
            <a:extLst>
              <a:ext uri="{FF2B5EF4-FFF2-40B4-BE49-F238E27FC236}">
                <a16:creationId xmlns:a16="http://schemas.microsoft.com/office/drawing/2014/main" id="{E206A67C-CC4B-CE85-C896-1CDC2CBAF5E2}"/>
              </a:ext>
            </a:extLst>
          </p:cNvPr>
          <p:cNvSpPr>
            <a:spLocks noGrp="1"/>
          </p:cNvSpPr>
          <p:nvPr>
            <p:ph idx="1"/>
          </p:nvPr>
        </p:nvSpPr>
        <p:spPr>
          <a:xfrm>
            <a:off x="6896390" y="1825625"/>
            <a:ext cx="4457409" cy="4550952"/>
          </a:xfrm>
        </p:spPr>
        <p:txBody>
          <a:bodyPr>
            <a:normAutofit/>
          </a:bodyPr>
          <a:lstStyle/>
          <a:p>
            <a:pPr algn="just">
              <a:lnSpc>
                <a:spcPct val="150000"/>
              </a:lnSpc>
            </a:pPr>
            <a:r>
              <a:rPr lang="vi-VN" sz="1600" dirty="0">
                <a:latin typeface="+mj-lt"/>
              </a:rPr>
              <a:t>Câu hỏi số 5 - 7: Respond to questions (Trả lời các câu hỏi): Ở mỗi câu hỏi, thí sinh có nhiệm vụ trả lời những câu hỏi về các chủ đề thông thường, như cách trả lời trong một buổi phỏng vấn. </a:t>
            </a:r>
            <a:r>
              <a:rPr lang="vi-VN" sz="1600" b="1" dirty="0">
                <a:latin typeface="+mj-lt"/>
              </a:rPr>
              <a:t>Thời gian chuẩn bị là 3s</a:t>
            </a:r>
            <a:r>
              <a:rPr lang="vi-VN" sz="1600" dirty="0">
                <a:latin typeface="+mj-lt"/>
              </a:rPr>
              <a:t> sau khi nghe câu hỏi và trước khi tiếng “bíp” báo hiệu “bắt đầu nói” vang lên. </a:t>
            </a:r>
            <a:r>
              <a:rPr lang="vi-VN" sz="1600" b="1" dirty="0">
                <a:latin typeface="+mj-lt"/>
              </a:rPr>
              <a:t>Thời gian trả lời là 15s đối với câu số 5- 6 và 30s đối với câu số 7</a:t>
            </a:r>
            <a:r>
              <a:rPr lang="vi-VN" sz="1600" dirty="0">
                <a:latin typeface="+mj-lt"/>
              </a:rPr>
              <a:t>.  Điểm của 3 câu hỏi sẽ được chấm dựa trên tất cả những tiêu chí trên, cộng với Trả lời đúng trọng tâm câu hỏi và Trả lời một cách hoàn chỉnh.Thang điểm cho 3 câu hỏi này là </a:t>
            </a:r>
            <a:r>
              <a:rPr lang="vi-VN" sz="1600" b="1" dirty="0">
                <a:latin typeface="+mj-lt"/>
              </a:rPr>
              <a:t>0 đến 3 điểm. </a:t>
            </a:r>
            <a:endParaRPr lang="en-US" sz="1600" b="1" dirty="0">
              <a:latin typeface="+mj-lt"/>
            </a:endParaRPr>
          </a:p>
        </p:txBody>
      </p:sp>
      <p:pic>
        <p:nvPicPr>
          <p:cNvPr id="6" name="Picture 5">
            <a:extLst>
              <a:ext uri="{FF2B5EF4-FFF2-40B4-BE49-F238E27FC236}">
                <a16:creationId xmlns:a16="http://schemas.microsoft.com/office/drawing/2014/main" id="{908716CB-13C6-2618-9C5D-7F9CB7B38CF9}"/>
              </a:ext>
            </a:extLst>
          </p:cNvPr>
          <p:cNvPicPr>
            <a:picLocks noChangeAspect="1"/>
          </p:cNvPicPr>
          <p:nvPr/>
        </p:nvPicPr>
        <p:blipFill>
          <a:blip r:embed="rId2"/>
          <a:stretch>
            <a:fillRect/>
          </a:stretch>
        </p:blipFill>
        <p:spPr>
          <a:xfrm>
            <a:off x="489921" y="365125"/>
            <a:ext cx="6125430" cy="5715798"/>
          </a:xfrm>
          <a:prstGeom prst="rect">
            <a:avLst/>
          </a:prstGeom>
        </p:spPr>
      </p:pic>
    </p:spTree>
    <p:extLst>
      <p:ext uri="{BB962C8B-B14F-4D97-AF65-F5344CB8AC3E}">
        <p14:creationId xmlns:p14="http://schemas.microsoft.com/office/powerpoint/2010/main" val="2768032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F2C73-DF2F-36BC-9C86-AF24908FAF22}"/>
              </a:ext>
            </a:extLst>
          </p:cNvPr>
          <p:cNvSpPr>
            <a:spLocks noGrp="1"/>
          </p:cNvSpPr>
          <p:nvPr>
            <p:ph type="title"/>
          </p:nvPr>
        </p:nvSpPr>
        <p:spPr>
          <a:xfrm>
            <a:off x="732731" y="489301"/>
            <a:ext cx="4087550" cy="1325563"/>
          </a:xfrm>
        </p:spPr>
        <p:txBody>
          <a:bodyPr/>
          <a:lstStyle/>
          <a:p>
            <a:r>
              <a:rPr lang="en-US" dirty="0">
                <a:latin typeface="Amasis MT Pro Black" panose="02040A04050005020304" pitchFamily="18" charset="0"/>
              </a:rPr>
              <a:t>PRACTICE 01</a:t>
            </a:r>
            <a:endParaRPr lang="en-US" dirty="0"/>
          </a:p>
        </p:txBody>
      </p:sp>
      <p:sp>
        <p:nvSpPr>
          <p:cNvPr id="5" name="TextBox 4">
            <a:extLst>
              <a:ext uri="{FF2B5EF4-FFF2-40B4-BE49-F238E27FC236}">
                <a16:creationId xmlns:a16="http://schemas.microsoft.com/office/drawing/2014/main" id="{383655B0-E3C0-BADB-BF28-71784A20148D}"/>
              </a:ext>
            </a:extLst>
          </p:cNvPr>
          <p:cNvSpPr txBox="1"/>
          <p:nvPr/>
        </p:nvSpPr>
        <p:spPr>
          <a:xfrm>
            <a:off x="5272939" y="463668"/>
            <a:ext cx="6699040" cy="5930663"/>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l">
              <a:lnSpc>
                <a:spcPct val="150000"/>
              </a:lnSpc>
            </a:pPr>
            <a:r>
              <a:rPr lang="en-US" sz="3200" b="1" dirty="0"/>
              <a:t>COFFEE SHOP</a:t>
            </a:r>
          </a:p>
          <a:p>
            <a:pPr marL="285750" indent="-285750" algn="l">
              <a:lnSpc>
                <a:spcPct val="150000"/>
              </a:lnSpc>
              <a:buFont typeface="Arial" panose="020B0604020202020204" pitchFamily="34" charset="0"/>
              <a:buChar char="•"/>
            </a:pPr>
            <a:r>
              <a:rPr lang="en-US" sz="3200" dirty="0"/>
              <a:t>How often do you go to coffee shops and when do you go?</a:t>
            </a:r>
          </a:p>
          <a:p>
            <a:pPr marL="285750" indent="-285750" algn="l">
              <a:lnSpc>
                <a:spcPct val="150000"/>
              </a:lnSpc>
              <a:buFont typeface="Arial" panose="020B0604020202020204" pitchFamily="34" charset="0"/>
              <a:buChar char="•"/>
            </a:pPr>
            <a:r>
              <a:rPr lang="en-US" sz="3200" dirty="0"/>
              <a:t>How much do you pay for your drinks, and do you think the cost is reasonable?</a:t>
            </a:r>
          </a:p>
          <a:p>
            <a:pPr marL="285750" indent="-285750" algn="l">
              <a:lnSpc>
                <a:spcPct val="150000"/>
              </a:lnSpc>
              <a:buFont typeface="Arial" panose="020B0604020202020204" pitchFamily="34" charset="0"/>
              <a:buChar char="•"/>
            </a:pPr>
            <a:r>
              <a:rPr lang="en-US" sz="3200" dirty="0"/>
              <a:t>How do you think your local coffee shops could be improved?</a:t>
            </a:r>
          </a:p>
        </p:txBody>
      </p:sp>
      <p:sp>
        <p:nvSpPr>
          <p:cNvPr id="7" name="TextBox 6">
            <a:extLst>
              <a:ext uri="{FF2B5EF4-FFF2-40B4-BE49-F238E27FC236}">
                <a16:creationId xmlns:a16="http://schemas.microsoft.com/office/drawing/2014/main" id="{FC4163B4-A606-6EA7-F723-B347E0B3CBCD}"/>
              </a:ext>
            </a:extLst>
          </p:cNvPr>
          <p:cNvSpPr txBox="1"/>
          <p:nvPr/>
        </p:nvSpPr>
        <p:spPr>
          <a:xfrm>
            <a:off x="443574" y="1662393"/>
            <a:ext cx="4509931" cy="1477328"/>
          </a:xfrm>
          <a:prstGeom prst="rect">
            <a:avLst/>
          </a:prstGeom>
          <a:noFill/>
        </p:spPr>
        <p:txBody>
          <a:bodyPr wrap="square">
            <a:spAutoFit/>
          </a:bodyPr>
          <a:lstStyle/>
          <a:p>
            <a:r>
              <a:rPr lang="vi-VN" dirty="0"/>
              <a:t>Imagine that a UAE firm is doing research in your country. You have agreed to participate in a face-to-face interview about coffee shops. </a:t>
            </a:r>
            <a:endParaRPr lang="en-US" dirty="0"/>
          </a:p>
          <a:p>
            <a:endParaRPr lang="en-US" dirty="0"/>
          </a:p>
        </p:txBody>
      </p:sp>
      <p:pic>
        <p:nvPicPr>
          <p:cNvPr id="8" name="Picture 7">
            <a:extLst>
              <a:ext uri="{FF2B5EF4-FFF2-40B4-BE49-F238E27FC236}">
                <a16:creationId xmlns:a16="http://schemas.microsoft.com/office/drawing/2014/main" id="{B8A5156E-160B-2F1C-6898-E4CE8A31BEF9}"/>
              </a:ext>
            </a:extLst>
          </p:cNvPr>
          <p:cNvPicPr>
            <a:picLocks noChangeAspect="1"/>
          </p:cNvPicPr>
          <p:nvPr/>
        </p:nvPicPr>
        <p:blipFill>
          <a:blip r:embed="rId3"/>
          <a:stretch>
            <a:fillRect/>
          </a:stretch>
        </p:blipFill>
        <p:spPr>
          <a:xfrm>
            <a:off x="645933" y="2987956"/>
            <a:ext cx="4364091" cy="3273068"/>
          </a:xfrm>
          <a:prstGeom prst="rect">
            <a:avLst/>
          </a:prstGeom>
        </p:spPr>
      </p:pic>
    </p:spTree>
    <p:extLst>
      <p:ext uri="{BB962C8B-B14F-4D97-AF65-F5344CB8AC3E}">
        <p14:creationId xmlns:p14="http://schemas.microsoft.com/office/powerpoint/2010/main" val="20781966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F2C73-DF2F-36BC-9C86-AF24908FAF22}"/>
              </a:ext>
            </a:extLst>
          </p:cNvPr>
          <p:cNvSpPr>
            <a:spLocks noGrp="1"/>
          </p:cNvSpPr>
          <p:nvPr>
            <p:ph type="title"/>
          </p:nvPr>
        </p:nvSpPr>
        <p:spPr>
          <a:xfrm>
            <a:off x="732731" y="489301"/>
            <a:ext cx="4087550" cy="1325563"/>
          </a:xfrm>
        </p:spPr>
        <p:txBody>
          <a:bodyPr/>
          <a:lstStyle/>
          <a:p>
            <a:r>
              <a:rPr lang="en-US" dirty="0">
                <a:latin typeface="Amasis MT Pro Black" panose="02040A04050005020304" pitchFamily="18" charset="0"/>
              </a:rPr>
              <a:t>PRACTICE 02</a:t>
            </a:r>
            <a:endParaRPr lang="en-US" dirty="0"/>
          </a:p>
        </p:txBody>
      </p:sp>
      <p:sp>
        <p:nvSpPr>
          <p:cNvPr id="5" name="TextBox 4">
            <a:extLst>
              <a:ext uri="{FF2B5EF4-FFF2-40B4-BE49-F238E27FC236}">
                <a16:creationId xmlns:a16="http://schemas.microsoft.com/office/drawing/2014/main" id="{383655B0-E3C0-BADB-BF28-71784A20148D}"/>
              </a:ext>
            </a:extLst>
          </p:cNvPr>
          <p:cNvSpPr txBox="1"/>
          <p:nvPr/>
        </p:nvSpPr>
        <p:spPr>
          <a:xfrm>
            <a:off x="5297162" y="489301"/>
            <a:ext cx="6699040" cy="4822667"/>
          </a:xfrm>
          <a:prstGeom prst="rect">
            <a:avLst/>
          </a:prstGeom>
        </p:spPr>
        <p:style>
          <a:lnRef idx="2">
            <a:schemeClr val="accent2"/>
          </a:lnRef>
          <a:fillRef idx="1">
            <a:schemeClr val="lt1"/>
          </a:fillRef>
          <a:effectRef idx="0">
            <a:schemeClr val="accent2"/>
          </a:effectRef>
          <a:fontRef idx="minor">
            <a:schemeClr val="dk1"/>
          </a:fontRef>
        </p:style>
        <p:txBody>
          <a:bodyPr wrap="square">
            <a:spAutoFit/>
          </a:bodyPr>
          <a:lstStyle/>
          <a:p>
            <a:pPr algn="l">
              <a:lnSpc>
                <a:spcPct val="150000"/>
              </a:lnSpc>
            </a:pPr>
            <a:r>
              <a:rPr lang="en-US" sz="4800" b="1" dirty="0"/>
              <a:t>TELEVISION VIEWING</a:t>
            </a:r>
          </a:p>
          <a:p>
            <a:pPr marL="285750" indent="-285750" algn="l">
              <a:lnSpc>
                <a:spcPct val="150000"/>
              </a:lnSpc>
              <a:buFont typeface="Arial" panose="020B0604020202020204" pitchFamily="34" charset="0"/>
              <a:buChar char="•"/>
            </a:pPr>
            <a:r>
              <a:rPr lang="en-US" sz="3200" dirty="0"/>
              <a:t>How often do you watch television?</a:t>
            </a:r>
          </a:p>
          <a:p>
            <a:pPr marL="285750" indent="-285750" algn="l">
              <a:lnSpc>
                <a:spcPct val="150000"/>
              </a:lnSpc>
              <a:buFont typeface="Arial" panose="020B0604020202020204" pitchFamily="34" charset="0"/>
              <a:buChar char="•"/>
            </a:pPr>
            <a:r>
              <a:rPr lang="en-US" sz="3200" dirty="0"/>
              <a:t>What kinds of programs do you usually watch?</a:t>
            </a:r>
          </a:p>
          <a:p>
            <a:pPr marL="285750" indent="-285750" algn="l">
              <a:lnSpc>
                <a:spcPct val="150000"/>
              </a:lnSpc>
              <a:buFont typeface="Arial" panose="020B0604020202020204" pitchFamily="34" charset="0"/>
              <a:buChar char="•"/>
            </a:pPr>
            <a:r>
              <a:rPr lang="en-US" sz="3200" dirty="0"/>
              <a:t>Describe your favorite television program.</a:t>
            </a:r>
          </a:p>
        </p:txBody>
      </p:sp>
      <p:sp>
        <p:nvSpPr>
          <p:cNvPr id="7" name="TextBox 6">
            <a:extLst>
              <a:ext uri="{FF2B5EF4-FFF2-40B4-BE49-F238E27FC236}">
                <a16:creationId xmlns:a16="http://schemas.microsoft.com/office/drawing/2014/main" id="{FC4163B4-A606-6EA7-F723-B347E0B3CBCD}"/>
              </a:ext>
            </a:extLst>
          </p:cNvPr>
          <p:cNvSpPr txBox="1"/>
          <p:nvPr/>
        </p:nvSpPr>
        <p:spPr>
          <a:xfrm>
            <a:off x="443574" y="1662393"/>
            <a:ext cx="4509931" cy="1200329"/>
          </a:xfrm>
          <a:prstGeom prst="rect">
            <a:avLst/>
          </a:prstGeom>
          <a:noFill/>
        </p:spPr>
        <p:txBody>
          <a:bodyPr wrap="square">
            <a:spAutoFit/>
          </a:bodyPr>
          <a:lstStyle/>
          <a:p>
            <a:r>
              <a:rPr lang="en-US" b="0" i="1" dirty="0">
                <a:solidFill>
                  <a:srgbClr val="23242D"/>
                </a:solidFill>
                <a:effectLst/>
                <a:highlight>
                  <a:srgbClr val="FFFFFF"/>
                </a:highlight>
                <a:latin typeface="Inter"/>
              </a:rPr>
              <a:t>Imagine that a Canadian marketing firm is doing research in your country. You have agreed to participate in a telephone interview about television viewing.</a:t>
            </a:r>
            <a:endParaRPr lang="en-US" dirty="0"/>
          </a:p>
        </p:txBody>
      </p:sp>
      <p:pic>
        <p:nvPicPr>
          <p:cNvPr id="3" name="Picture 2">
            <a:extLst>
              <a:ext uri="{FF2B5EF4-FFF2-40B4-BE49-F238E27FC236}">
                <a16:creationId xmlns:a16="http://schemas.microsoft.com/office/drawing/2014/main" id="{A4583033-8A78-4EAD-B8DE-AABED7716FAA}"/>
              </a:ext>
            </a:extLst>
          </p:cNvPr>
          <p:cNvPicPr>
            <a:picLocks noChangeAspect="1"/>
          </p:cNvPicPr>
          <p:nvPr/>
        </p:nvPicPr>
        <p:blipFill>
          <a:blip r:embed="rId3"/>
          <a:stretch>
            <a:fillRect/>
          </a:stretch>
        </p:blipFill>
        <p:spPr>
          <a:xfrm>
            <a:off x="826846" y="3429000"/>
            <a:ext cx="4049512" cy="2564559"/>
          </a:xfrm>
          <a:prstGeom prst="rect">
            <a:avLst/>
          </a:prstGeom>
        </p:spPr>
      </p:pic>
    </p:spTree>
    <p:extLst>
      <p:ext uri="{BB962C8B-B14F-4D97-AF65-F5344CB8AC3E}">
        <p14:creationId xmlns:p14="http://schemas.microsoft.com/office/powerpoint/2010/main" val="2417395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D792A905-8C3E-7416-3EC9-0FD7DB73FAE2}"/>
              </a:ext>
            </a:extLst>
          </p:cNvPr>
          <p:cNvGraphicFramePr>
            <a:graphicFrameLocks noGrp="1"/>
          </p:cNvGraphicFramePr>
          <p:nvPr>
            <p:extLst>
              <p:ext uri="{D42A27DB-BD31-4B8C-83A1-F6EECF244321}">
                <p14:modId xmlns:p14="http://schemas.microsoft.com/office/powerpoint/2010/main" val="1629218771"/>
              </p:ext>
            </p:extLst>
          </p:nvPr>
        </p:nvGraphicFramePr>
        <p:xfrm>
          <a:off x="643467" y="764718"/>
          <a:ext cx="10905067" cy="5328565"/>
        </p:xfrm>
        <a:graphic>
          <a:graphicData uri="http://schemas.openxmlformats.org/drawingml/2006/table">
            <a:tbl>
              <a:tblPr/>
              <a:tblGrid>
                <a:gridCol w="1001363">
                  <a:extLst>
                    <a:ext uri="{9D8B030D-6E8A-4147-A177-3AD203B41FA5}">
                      <a16:colId xmlns:a16="http://schemas.microsoft.com/office/drawing/2014/main" val="1031276207"/>
                    </a:ext>
                  </a:extLst>
                </a:gridCol>
                <a:gridCol w="3235433">
                  <a:extLst>
                    <a:ext uri="{9D8B030D-6E8A-4147-A177-3AD203B41FA5}">
                      <a16:colId xmlns:a16="http://schemas.microsoft.com/office/drawing/2014/main" val="4046698215"/>
                    </a:ext>
                  </a:extLst>
                </a:gridCol>
                <a:gridCol w="6668271">
                  <a:extLst>
                    <a:ext uri="{9D8B030D-6E8A-4147-A177-3AD203B41FA5}">
                      <a16:colId xmlns:a16="http://schemas.microsoft.com/office/drawing/2014/main" val="2301772595"/>
                    </a:ext>
                  </a:extLst>
                </a:gridCol>
              </a:tblGrid>
              <a:tr h="584857">
                <a:tc>
                  <a:txBody>
                    <a:bodyPr/>
                    <a:lstStyle/>
                    <a:p>
                      <a:pPr algn="ctr"/>
                      <a:br>
                        <a:rPr lang="en-US" sz="1600" b="1">
                          <a:effectLst/>
                          <a:latin typeface="Inter"/>
                        </a:rPr>
                      </a:br>
                      <a:r>
                        <a:rPr lang="en-US" sz="1600" b="1">
                          <a:effectLst/>
                          <a:latin typeface="Inter"/>
                        </a:rPr>
                        <a:t>Question</a:t>
                      </a:r>
                      <a:endParaRPr lang="en-US" sz="1600">
                        <a:effectLst/>
                        <a:latin typeface="Inter"/>
                      </a:endParaRP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a:r>
                        <a:rPr lang="en-US" sz="1600" b="1">
                          <a:effectLst/>
                          <a:latin typeface="Inter"/>
                        </a:rPr>
                        <a:t>Answer</a:t>
                      </a:r>
                      <a:endParaRPr lang="en-US" sz="1600">
                        <a:effectLst/>
                        <a:latin typeface="Inter"/>
                      </a:endParaRP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endParaRPr lang="en-US" sz="1600"/>
                    </a:p>
                  </a:txBody>
                  <a:tcPr marL="26882" marR="26882" marT="13442" marB="13442">
                    <a:lnL w="6350" cap="flat" cmpd="sng" algn="ctr">
                      <a:solidFill>
                        <a:srgbClr val="BFBFBF"/>
                      </a:solidFill>
                      <a:prstDash val="solid"/>
                      <a:round/>
                      <a:headEnd type="none" w="med" len="med"/>
                      <a:tailEnd type="none" w="med" len="med"/>
                    </a:lnL>
                    <a:lnB w="6350" cap="flat" cmpd="sng" algn="ctr">
                      <a:solidFill>
                        <a:srgbClr val="BFBFBF"/>
                      </a:solidFill>
                      <a:prstDash val="solid"/>
                      <a:round/>
                      <a:headEnd type="none" w="med" len="med"/>
                      <a:tailEnd type="none" w="med" len="med"/>
                    </a:lnB>
                  </a:tcPr>
                </a:tc>
                <a:extLst>
                  <a:ext uri="{0D108BD9-81ED-4DB2-BD59-A6C34878D82A}">
                    <a16:rowId xmlns:a16="http://schemas.microsoft.com/office/drawing/2014/main" val="2924771963"/>
                  </a:ext>
                </a:extLst>
              </a:tr>
              <a:tr h="1332141">
                <a:tc>
                  <a:txBody>
                    <a:bodyPr/>
                    <a:lstStyle/>
                    <a:p>
                      <a:pPr algn="ctr"/>
                      <a:r>
                        <a:rPr lang="en-US" sz="1600" b="1">
                          <a:effectLst/>
                          <a:latin typeface="Inter"/>
                        </a:rPr>
                        <a:t>Question 5</a:t>
                      </a:r>
                      <a:endParaRPr lang="en-US" sz="1600">
                        <a:effectLst/>
                        <a:latin typeface="Inter"/>
                      </a:endParaRP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a:r>
                        <a:rPr lang="en-US" sz="1600">
                          <a:effectLst/>
                          <a:latin typeface="Inter"/>
                        </a:rPr>
                        <a:t>How often do you watch television?</a:t>
                      </a: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marL="285750" indent="-285750" algn="just">
                        <a:buFont typeface="Arial" panose="020B0604020202020204" pitchFamily="34" charset="0"/>
                        <a:buChar char="•"/>
                      </a:pPr>
                      <a:r>
                        <a:rPr lang="en-US" sz="1600" dirty="0">
                          <a:effectLst/>
                          <a:latin typeface="Inter"/>
                        </a:rPr>
                        <a:t>I usually watch television quite regularly, especially in the evenings after work. </a:t>
                      </a:r>
                      <a:r>
                        <a:rPr lang="en-US" sz="1600" dirty="0" err="1">
                          <a:effectLst/>
                          <a:latin typeface="Inter"/>
                        </a:rPr>
                        <a:t>tt's</a:t>
                      </a:r>
                      <a:r>
                        <a:rPr lang="en-US" sz="1600" dirty="0">
                          <a:effectLst/>
                          <a:latin typeface="Inter"/>
                        </a:rPr>
                        <a:t> a great way to unwind.</a:t>
                      </a: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803675786"/>
                  </a:ext>
                </a:extLst>
              </a:tr>
              <a:tr h="1581236">
                <a:tc>
                  <a:txBody>
                    <a:bodyPr/>
                    <a:lstStyle/>
                    <a:p>
                      <a:pPr algn="ctr"/>
                      <a:r>
                        <a:rPr lang="en-US" sz="1600" b="1">
                          <a:effectLst/>
                          <a:latin typeface="Inter"/>
                        </a:rPr>
                        <a:t>Question 6</a:t>
                      </a:r>
                      <a:endParaRPr lang="en-US" sz="1600">
                        <a:effectLst/>
                        <a:latin typeface="Inter"/>
                      </a:endParaRP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a:r>
                        <a:rPr lang="en-US" sz="1600" dirty="0">
                          <a:effectLst/>
                          <a:latin typeface="Inter"/>
                        </a:rPr>
                        <a:t>What kinds of programs do you usually watch?</a:t>
                      </a: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marL="285750" indent="-285750" algn="just">
                        <a:buFont typeface="Arial" panose="020B0604020202020204" pitchFamily="34" charset="0"/>
                        <a:buChar char="•"/>
                      </a:pPr>
                      <a:r>
                        <a:rPr lang="en-US" sz="1600" dirty="0">
                          <a:effectLst/>
                          <a:latin typeface="Inter"/>
                        </a:rPr>
                        <a:t>I'm into a wide range of programs, from educational documentaries to sports events and even some reality TV.</a:t>
                      </a: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2512187293"/>
                  </a:ext>
                </a:extLst>
              </a:tr>
              <a:tr h="1830331">
                <a:tc>
                  <a:txBody>
                    <a:bodyPr/>
                    <a:lstStyle/>
                    <a:p>
                      <a:pPr algn="ctr"/>
                      <a:r>
                        <a:rPr lang="en-US" sz="1600" b="1" dirty="0">
                          <a:effectLst/>
                          <a:latin typeface="Inter"/>
                        </a:rPr>
                        <a:t>Question 7</a:t>
                      </a:r>
                      <a:endParaRPr lang="en-US" sz="1600" dirty="0">
                        <a:effectLst/>
                        <a:latin typeface="Inter"/>
                      </a:endParaRP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algn="ctr"/>
                      <a:r>
                        <a:rPr lang="en-US" sz="1600" dirty="0">
                          <a:effectLst/>
                          <a:latin typeface="Inter"/>
                        </a:rPr>
                        <a:t>Describe your favorite television program.</a:t>
                      </a: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tc>
                  <a:txBody>
                    <a:bodyPr/>
                    <a:lstStyle/>
                    <a:p>
                      <a:pPr marL="342900" indent="-342900" algn="just">
                        <a:buFont typeface="+mj-lt"/>
                        <a:buAutoNum type="arabicPeriod"/>
                      </a:pPr>
                      <a:r>
                        <a:rPr lang="en-US" sz="1600" dirty="0">
                          <a:effectLst/>
                          <a:latin typeface="Inter"/>
                        </a:rPr>
                        <a:t>One of my all-time favorite television programs is “Planet Earth”. It's a captivating nature documentary series that explores the beauty and wonders of our planet.</a:t>
                      </a:r>
                    </a:p>
                    <a:p>
                      <a:pPr marL="342900" indent="-342900" algn="just">
                        <a:buFont typeface="+mj-lt"/>
                        <a:buAutoNum type="arabicPeriod"/>
                      </a:pPr>
                      <a:endParaRPr lang="en-US" sz="1600" dirty="0">
                        <a:effectLst/>
                        <a:latin typeface="Inter"/>
                      </a:endParaRPr>
                    </a:p>
                    <a:p>
                      <a:pPr marL="342900" indent="-342900" algn="just">
                        <a:buFont typeface="+mj-lt"/>
                        <a:buAutoNum type="arabicPeriod"/>
                      </a:pPr>
                      <a:r>
                        <a:rPr lang="en-US" sz="1600" dirty="0">
                          <a:effectLst/>
                          <a:latin typeface="Inter"/>
                        </a:rPr>
                        <a:t>My go-to TV program would have to be “MasterChef”. I'm fascinated by the culinary skills of the contestants and the delicious dishes they create.</a:t>
                      </a:r>
                    </a:p>
                  </a:txBody>
                  <a:tcPr marL="26882" marR="26882" marT="13442" marB="13442" anchor="ctr">
                    <a:lnL w="6350" cap="flat" cmpd="sng" algn="ctr">
                      <a:solidFill>
                        <a:srgbClr val="BFBFBF"/>
                      </a:solidFill>
                      <a:prstDash val="solid"/>
                      <a:round/>
                      <a:headEnd type="none" w="med" len="med"/>
                      <a:tailEnd type="none" w="med" len="med"/>
                    </a:lnL>
                    <a:lnR w="6350" cap="flat" cmpd="sng" algn="ctr">
                      <a:solidFill>
                        <a:srgbClr val="BFBFBF"/>
                      </a:solidFill>
                      <a:prstDash val="solid"/>
                      <a:round/>
                      <a:headEnd type="none" w="med" len="med"/>
                      <a:tailEnd type="none" w="med" len="med"/>
                    </a:lnR>
                    <a:lnT w="6350" cap="flat" cmpd="sng" algn="ctr">
                      <a:solidFill>
                        <a:srgbClr val="BFBFBF"/>
                      </a:solidFill>
                      <a:prstDash val="solid"/>
                      <a:round/>
                      <a:headEnd type="none" w="med" len="med"/>
                      <a:tailEnd type="none" w="med" len="med"/>
                    </a:lnT>
                    <a:lnB w="6350" cap="flat" cmpd="sng" algn="ctr">
                      <a:solidFill>
                        <a:srgbClr val="BFBFBF"/>
                      </a:solidFill>
                      <a:prstDash val="solid"/>
                      <a:round/>
                      <a:headEnd type="none" w="med" len="med"/>
                      <a:tailEnd type="none" w="med" len="med"/>
                    </a:lnB>
                    <a:solidFill>
                      <a:srgbClr val="FFFFFF"/>
                    </a:solidFill>
                  </a:tcPr>
                </a:tc>
                <a:extLst>
                  <a:ext uri="{0D108BD9-81ED-4DB2-BD59-A6C34878D82A}">
                    <a16:rowId xmlns:a16="http://schemas.microsoft.com/office/drawing/2014/main" val="592361856"/>
                  </a:ext>
                </a:extLst>
              </a:tr>
            </a:tbl>
          </a:graphicData>
        </a:graphic>
      </p:graphicFrame>
    </p:spTree>
    <p:extLst>
      <p:ext uri="{BB962C8B-B14F-4D97-AF65-F5344CB8AC3E}">
        <p14:creationId xmlns:p14="http://schemas.microsoft.com/office/powerpoint/2010/main" val="36154824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C0F36-A799-7C36-7CC7-C6B9D33411B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A41B0B4-5764-43C7-BE7A-A263855F408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770372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Isosceles Triangle 3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close-up of a test&#10;&#10;Description automatically generated">
            <a:extLst>
              <a:ext uri="{FF2B5EF4-FFF2-40B4-BE49-F238E27FC236}">
                <a16:creationId xmlns:a16="http://schemas.microsoft.com/office/drawing/2014/main" id="{138AC700-87CB-1030-EF08-9985ECE28612}"/>
              </a:ext>
            </a:extLst>
          </p:cNvPr>
          <p:cNvPicPr>
            <a:picLocks noChangeAspect="1"/>
          </p:cNvPicPr>
          <p:nvPr/>
        </p:nvPicPr>
        <p:blipFill>
          <a:blip r:embed="rId2"/>
          <a:stretch>
            <a:fillRect/>
          </a:stretch>
        </p:blipFill>
        <p:spPr>
          <a:xfrm>
            <a:off x="676584" y="64924"/>
            <a:ext cx="10471830" cy="6728152"/>
          </a:xfrm>
          <a:prstGeom prst="rect">
            <a:avLst/>
          </a:prstGeom>
          <a:ln>
            <a:noFill/>
          </a:ln>
        </p:spPr>
      </p:pic>
      <p:sp>
        <p:nvSpPr>
          <p:cNvPr id="39" name="Isosceles Triangle 3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93079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3E723-4964-C175-35BF-4812E8FF9DEA}"/>
              </a:ext>
            </a:extLst>
          </p:cNvPr>
          <p:cNvSpPr>
            <a:spLocks noGrp="1"/>
          </p:cNvSpPr>
          <p:nvPr>
            <p:ph type="title"/>
          </p:nvPr>
        </p:nvSpPr>
        <p:spPr>
          <a:xfrm>
            <a:off x="6784708" y="365125"/>
            <a:ext cx="4569092" cy="1325563"/>
          </a:xfrm>
        </p:spPr>
        <p:txBody>
          <a:bodyPr/>
          <a:lstStyle/>
          <a:p>
            <a:pPr algn="ctr"/>
            <a:r>
              <a:rPr lang="en-US" dirty="0">
                <a:latin typeface="Amasis MT Pro Black" panose="02040A04050005020304" pitchFamily="18" charset="0"/>
              </a:rPr>
              <a:t>READ A TEXT ALOUD</a:t>
            </a:r>
          </a:p>
        </p:txBody>
      </p:sp>
      <p:sp>
        <p:nvSpPr>
          <p:cNvPr id="3" name="Content Placeholder 2">
            <a:extLst>
              <a:ext uri="{FF2B5EF4-FFF2-40B4-BE49-F238E27FC236}">
                <a16:creationId xmlns:a16="http://schemas.microsoft.com/office/drawing/2014/main" id="{E206A67C-CC4B-CE85-C896-1CDC2CBAF5E2}"/>
              </a:ext>
            </a:extLst>
          </p:cNvPr>
          <p:cNvSpPr>
            <a:spLocks noGrp="1"/>
          </p:cNvSpPr>
          <p:nvPr>
            <p:ph idx="1"/>
          </p:nvPr>
        </p:nvSpPr>
        <p:spPr>
          <a:xfrm>
            <a:off x="6896390" y="1825625"/>
            <a:ext cx="4457409" cy="4351338"/>
          </a:xfrm>
        </p:spPr>
        <p:txBody>
          <a:bodyPr>
            <a:normAutofit fontScale="92500" lnSpcReduction="10000"/>
          </a:bodyPr>
          <a:lstStyle/>
          <a:p>
            <a:pPr algn="just">
              <a:lnSpc>
                <a:spcPct val="150000"/>
              </a:lnSpc>
            </a:pPr>
            <a:r>
              <a:rPr lang="vi-VN" sz="2000" dirty="0">
                <a:latin typeface="+mj-lt"/>
              </a:rPr>
              <a:t>Câu hỏi số 1 - 2: Read a text aloud (Đọc to rõ đoạn văn): Ở mỗi câu hỏi, thí sinh có nhiệm vụ đọc to rõ ràng một đoạn văn ngắn, ví dụ một thông báo hoặc một quảng cáo. </a:t>
            </a:r>
            <a:r>
              <a:rPr lang="vi-VN" sz="2000" b="1" dirty="0">
                <a:latin typeface="+mj-lt"/>
              </a:rPr>
              <a:t>Thời gian chuẩn bị là 45s/đoạn và thời gian trả lời là 45s/đoạn. </a:t>
            </a:r>
            <a:r>
              <a:rPr lang="vi-VN" sz="2000" dirty="0">
                <a:latin typeface="+mj-lt"/>
              </a:rPr>
              <a:t>Điểm của 2 câu hỏi sẽ được chấm dựa trên các tiêu chí: </a:t>
            </a:r>
            <a:r>
              <a:rPr lang="vi-VN" sz="2000" b="1" dirty="0">
                <a:latin typeface="+mj-lt"/>
              </a:rPr>
              <a:t>Phát âm - Ngữ điệu - Trọng âm</a:t>
            </a:r>
            <a:r>
              <a:rPr lang="vi-VN" sz="2000" dirty="0">
                <a:latin typeface="+mj-lt"/>
              </a:rPr>
              <a:t>. Thang điểm cho hai câu hỏi này là </a:t>
            </a:r>
            <a:r>
              <a:rPr lang="vi-VN" sz="2000" b="1" dirty="0">
                <a:latin typeface="+mj-lt"/>
              </a:rPr>
              <a:t>0 đến 3 điểm</a:t>
            </a:r>
            <a:r>
              <a:rPr lang="vi-VN" sz="2000" dirty="0">
                <a:latin typeface="+mj-lt"/>
              </a:rPr>
              <a:t>.</a:t>
            </a:r>
            <a:endParaRPr lang="en-US" sz="2000" dirty="0">
              <a:latin typeface="+mj-lt"/>
            </a:endParaRPr>
          </a:p>
        </p:txBody>
      </p:sp>
      <p:pic>
        <p:nvPicPr>
          <p:cNvPr id="5" name="Picture 4">
            <a:extLst>
              <a:ext uri="{FF2B5EF4-FFF2-40B4-BE49-F238E27FC236}">
                <a16:creationId xmlns:a16="http://schemas.microsoft.com/office/drawing/2014/main" id="{DAD84302-5306-B2E8-D2A8-C7F206E72A79}"/>
              </a:ext>
            </a:extLst>
          </p:cNvPr>
          <p:cNvPicPr>
            <a:picLocks noChangeAspect="1"/>
          </p:cNvPicPr>
          <p:nvPr/>
        </p:nvPicPr>
        <p:blipFill>
          <a:blip r:embed="rId2"/>
          <a:stretch>
            <a:fillRect/>
          </a:stretch>
        </p:blipFill>
        <p:spPr>
          <a:xfrm>
            <a:off x="455837" y="161469"/>
            <a:ext cx="5963482" cy="6535062"/>
          </a:xfrm>
          <a:prstGeom prst="rect">
            <a:avLst/>
          </a:prstGeom>
        </p:spPr>
      </p:pic>
    </p:spTree>
    <p:extLst>
      <p:ext uri="{BB962C8B-B14F-4D97-AF65-F5344CB8AC3E}">
        <p14:creationId xmlns:p14="http://schemas.microsoft.com/office/powerpoint/2010/main" val="28394993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DAE88-36EF-C302-0220-A78F8C070A3E}"/>
              </a:ext>
            </a:extLst>
          </p:cNvPr>
          <p:cNvSpPr>
            <a:spLocks noGrp="1"/>
          </p:cNvSpPr>
          <p:nvPr>
            <p:ph type="title"/>
          </p:nvPr>
        </p:nvSpPr>
        <p:spPr/>
        <p:txBody>
          <a:bodyPr/>
          <a:lstStyle/>
          <a:p>
            <a:pPr algn="ctr"/>
            <a:r>
              <a:rPr lang="en-US" dirty="0">
                <a:latin typeface="Amasis MT Pro Black" panose="02040A04050005020304" pitchFamily="18" charset="0"/>
              </a:rPr>
              <a:t>READ A TEXT ALOUD</a:t>
            </a:r>
          </a:p>
        </p:txBody>
      </p:sp>
      <p:sp>
        <p:nvSpPr>
          <p:cNvPr id="3" name="Content Placeholder 2">
            <a:extLst>
              <a:ext uri="{FF2B5EF4-FFF2-40B4-BE49-F238E27FC236}">
                <a16:creationId xmlns:a16="http://schemas.microsoft.com/office/drawing/2014/main" id="{E7D97587-D452-9879-3EE9-B677FCD043C9}"/>
              </a:ext>
            </a:extLst>
          </p:cNvPr>
          <p:cNvSpPr>
            <a:spLocks noGrp="1"/>
          </p:cNvSpPr>
          <p:nvPr>
            <p:ph idx="1"/>
          </p:nvPr>
        </p:nvSpPr>
        <p:spPr>
          <a:xfrm>
            <a:off x="4469052" y="1768721"/>
            <a:ext cx="6775746" cy="4351338"/>
          </a:xfrm>
        </p:spPr>
        <p:txBody>
          <a:bodyPr>
            <a:normAutofit/>
          </a:bodyPr>
          <a:lstStyle/>
          <a:p>
            <a:pPr marL="0" indent="0">
              <a:lnSpc>
                <a:spcPct val="150000"/>
              </a:lnSpc>
              <a:buNone/>
            </a:pPr>
            <a:r>
              <a:rPr lang="en-US" sz="2400" dirty="0"/>
              <a:t>“Good morning, ladies and gentlemen. Today, I'd like to talk to you about the importance of teamwork in the workplace. Teamwork is critical to the success of any organization. By working together, we can pool our strengths, share ideas, and accomplish tasks more efficiently. Remember, teamwork makes the dream work.”</a:t>
            </a:r>
          </a:p>
        </p:txBody>
      </p:sp>
      <p:sp>
        <p:nvSpPr>
          <p:cNvPr id="4" name="Oval 3">
            <a:extLst>
              <a:ext uri="{FF2B5EF4-FFF2-40B4-BE49-F238E27FC236}">
                <a16:creationId xmlns:a16="http://schemas.microsoft.com/office/drawing/2014/main" id="{37D3B793-4502-0EF4-90A9-F4C3913BBE79}"/>
              </a:ext>
            </a:extLst>
          </p:cNvPr>
          <p:cNvSpPr/>
          <p:nvPr/>
        </p:nvSpPr>
        <p:spPr>
          <a:xfrm>
            <a:off x="1013812" y="1581686"/>
            <a:ext cx="2843626" cy="1453351"/>
          </a:xfrm>
          <a:prstGeom prst="ellipse">
            <a:avLst/>
          </a:prstGeom>
          <a:solidFill>
            <a:srgbClr val="00B0F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a:solidFill>
                  <a:sysClr val="windowText" lastClr="000000"/>
                </a:solidFill>
              </a:rPr>
              <a:t>PRONUNCIATION</a:t>
            </a:r>
            <a:endParaRPr lang="en-US" b="1" dirty="0">
              <a:solidFill>
                <a:sysClr val="windowText" lastClr="000000"/>
              </a:solidFill>
            </a:endParaRPr>
          </a:p>
        </p:txBody>
      </p:sp>
      <p:sp>
        <p:nvSpPr>
          <p:cNvPr id="5" name="Oval 4">
            <a:extLst>
              <a:ext uri="{FF2B5EF4-FFF2-40B4-BE49-F238E27FC236}">
                <a16:creationId xmlns:a16="http://schemas.microsoft.com/office/drawing/2014/main" id="{29160B3A-C0A5-48E3-60E4-3A4D960E051D}"/>
              </a:ext>
            </a:extLst>
          </p:cNvPr>
          <p:cNvSpPr/>
          <p:nvPr/>
        </p:nvSpPr>
        <p:spPr>
          <a:xfrm>
            <a:off x="1013811" y="3217715"/>
            <a:ext cx="2843626" cy="1453351"/>
          </a:xfrm>
          <a:prstGeom prst="ellipse">
            <a:avLst/>
          </a:prstGeom>
          <a:solidFill>
            <a:srgbClr val="00B0F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a:solidFill>
                  <a:sysClr val="windowText" lastClr="000000"/>
                </a:solidFill>
              </a:rPr>
              <a:t>STRESS</a:t>
            </a:r>
            <a:endParaRPr lang="en-US" b="1" dirty="0">
              <a:solidFill>
                <a:sysClr val="windowText" lastClr="000000"/>
              </a:solidFill>
            </a:endParaRPr>
          </a:p>
        </p:txBody>
      </p:sp>
      <p:sp>
        <p:nvSpPr>
          <p:cNvPr id="6" name="Oval 5">
            <a:extLst>
              <a:ext uri="{FF2B5EF4-FFF2-40B4-BE49-F238E27FC236}">
                <a16:creationId xmlns:a16="http://schemas.microsoft.com/office/drawing/2014/main" id="{903548D1-5B27-2165-965E-75A0330D24C2}"/>
              </a:ext>
            </a:extLst>
          </p:cNvPr>
          <p:cNvSpPr/>
          <p:nvPr/>
        </p:nvSpPr>
        <p:spPr>
          <a:xfrm>
            <a:off x="1013810" y="4853744"/>
            <a:ext cx="2843626" cy="1453351"/>
          </a:xfrm>
          <a:prstGeom prst="ellipse">
            <a:avLst/>
          </a:prstGeom>
          <a:solidFill>
            <a:srgbClr val="00B0F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a:solidFill>
                  <a:sysClr val="windowText" lastClr="000000"/>
                </a:solidFill>
              </a:rPr>
              <a:t>INTONATION</a:t>
            </a:r>
            <a:endParaRPr lang="en-US" b="1" dirty="0">
              <a:solidFill>
                <a:sysClr val="windowText" lastClr="000000"/>
              </a:solidFill>
            </a:endParaRPr>
          </a:p>
        </p:txBody>
      </p:sp>
    </p:spTree>
    <p:extLst>
      <p:ext uri="{BB962C8B-B14F-4D97-AF65-F5344CB8AC3E}">
        <p14:creationId xmlns:p14="http://schemas.microsoft.com/office/powerpoint/2010/main" val="12189367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DAE88-36EF-C302-0220-A78F8C070A3E}"/>
              </a:ext>
            </a:extLst>
          </p:cNvPr>
          <p:cNvSpPr>
            <a:spLocks noGrp="1"/>
          </p:cNvSpPr>
          <p:nvPr>
            <p:ph type="title"/>
          </p:nvPr>
        </p:nvSpPr>
        <p:spPr/>
        <p:txBody>
          <a:bodyPr/>
          <a:lstStyle/>
          <a:p>
            <a:pPr algn="ctr"/>
            <a:r>
              <a:rPr lang="en-US" dirty="0">
                <a:latin typeface="Amasis MT Pro Black" panose="02040A04050005020304" pitchFamily="18" charset="0"/>
              </a:rPr>
              <a:t>PRACTICE</a:t>
            </a:r>
          </a:p>
        </p:txBody>
      </p:sp>
      <p:sp>
        <p:nvSpPr>
          <p:cNvPr id="3" name="Content Placeholder 2">
            <a:extLst>
              <a:ext uri="{FF2B5EF4-FFF2-40B4-BE49-F238E27FC236}">
                <a16:creationId xmlns:a16="http://schemas.microsoft.com/office/drawing/2014/main" id="{E7D97587-D452-9879-3EE9-B677FCD043C9}"/>
              </a:ext>
            </a:extLst>
          </p:cNvPr>
          <p:cNvSpPr>
            <a:spLocks noGrp="1"/>
          </p:cNvSpPr>
          <p:nvPr>
            <p:ph idx="1"/>
          </p:nvPr>
        </p:nvSpPr>
        <p:spPr>
          <a:xfrm>
            <a:off x="4469052" y="1768721"/>
            <a:ext cx="6775746" cy="4351338"/>
          </a:xfrm>
        </p:spPr>
        <p:txBody>
          <a:bodyPr>
            <a:normAutofit fontScale="92500" lnSpcReduction="10000"/>
          </a:bodyPr>
          <a:lstStyle/>
          <a:p>
            <a:pPr marL="0" indent="0">
              <a:lnSpc>
                <a:spcPct val="150000"/>
              </a:lnSpc>
              <a:buNone/>
            </a:pPr>
            <a:r>
              <a:rPr lang="en-US" sz="2400" dirty="0"/>
              <a:t>“Are you tired of dealing with tangled wires and limited mobility? Introducing the all-new Wireless Freedom Earbuds! Say goodbye to the hassle of traditional headphones and embrace the freedom of wireless technology. With our state-of-the-art Bluetooth connectivity, you can enjoy your favorite music, podcasts, and calls without the limitations of cords. Experience unparalleled sound quality and crystal-clear audio.”</a:t>
            </a:r>
          </a:p>
        </p:txBody>
      </p:sp>
      <p:sp>
        <p:nvSpPr>
          <p:cNvPr id="4" name="Oval 3">
            <a:extLst>
              <a:ext uri="{FF2B5EF4-FFF2-40B4-BE49-F238E27FC236}">
                <a16:creationId xmlns:a16="http://schemas.microsoft.com/office/drawing/2014/main" id="{37D3B793-4502-0EF4-90A9-F4C3913BBE79}"/>
              </a:ext>
            </a:extLst>
          </p:cNvPr>
          <p:cNvSpPr/>
          <p:nvPr/>
        </p:nvSpPr>
        <p:spPr>
          <a:xfrm>
            <a:off x="1013812" y="1581686"/>
            <a:ext cx="2843626" cy="1453351"/>
          </a:xfrm>
          <a:prstGeom prst="ellipse">
            <a:avLst/>
          </a:prstGeom>
          <a:solidFill>
            <a:srgbClr val="00B0F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a:solidFill>
                  <a:sysClr val="windowText" lastClr="000000"/>
                </a:solidFill>
              </a:rPr>
              <a:t>PRONUNCIATION</a:t>
            </a:r>
            <a:endParaRPr lang="en-US" b="1" dirty="0">
              <a:solidFill>
                <a:sysClr val="windowText" lastClr="000000"/>
              </a:solidFill>
            </a:endParaRPr>
          </a:p>
        </p:txBody>
      </p:sp>
      <p:sp>
        <p:nvSpPr>
          <p:cNvPr id="5" name="Oval 4">
            <a:extLst>
              <a:ext uri="{FF2B5EF4-FFF2-40B4-BE49-F238E27FC236}">
                <a16:creationId xmlns:a16="http://schemas.microsoft.com/office/drawing/2014/main" id="{29160B3A-C0A5-48E3-60E4-3A4D960E051D}"/>
              </a:ext>
            </a:extLst>
          </p:cNvPr>
          <p:cNvSpPr/>
          <p:nvPr/>
        </p:nvSpPr>
        <p:spPr>
          <a:xfrm>
            <a:off x="1013811" y="3217715"/>
            <a:ext cx="2843626" cy="1453351"/>
          </a:xfrm>
          <a:prstGeom prst="ellipse">
            <a:avLst/>
          </a:prstGeom>
          <a:solidFill>
            <a:srgbClr val="00B0F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a:solidFill>
                  <a:sysClr val="windowText" lastClr="000000"/>
                </a:solidFill>
              </a:rPr>
              <a:t>STRESS</a:t>
            </a:r>
            <a:endParaRPr lang="en-US" b="1" dirty="0">
              <a:solidFill>
                <a:sysClr val="windowText" lastClr="000000"/>
              </a:solidFill>
            </a:endParaRPr>
          </a:p>
        </p:txBody>
      </p:sp>
      <p:sp>
        <p:nvSpPr>
          <p:cNvPr id="6" name="Oval 5">
            <a:extLst>
              <a:ext uri="{FF2B5EF4-FFF2-40B4-BE49-F238E27FC236}">
                <a16:creationId xmlns:a16="http://schemas.microsoft.com/office/drawing/2014/main" id="{903548D1-5B27-2165-965E-75A0330D24C2}"/>
              </a:ext>
            </a:extLst>
          </p:cNvPr>
          <p:cNvSpPr/>
          <p:nvPr/>
        </p:nvSpPr>
        <p:spPr>
          <a:xfrm>
            <a:off x="1013810" y="4853744"/>
            <a:ext cx="2843626" cy="1453351"/>
          </a:xfrm>
          <a:prstGeom prst="ellipse">
            <a:avLst/>
          </a:prstGeom>
          <a:solidFill>
            <a:srgbClr val="00B0F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b="1">
                <a:solidFill>
                  <a:sysClr val="windowText" lastClr="000000"/>
                </a:solidFill>
              </a:rPr>
              <a:t>INTONATION</a:t>
            </a:r>
            <a:endParaRPr lang="en-US" b="1" dirty="0">
              <a:solidFill>
                <a:sysClr val="windowText" lastClr="000000"/>
              </a:solidFill>
            </a:endParaRPr>
          </a:p>
        </p:txBody>
      </p:sp>
    </p:spTree>
    <p:extLst>
      <p:ext uri="{BB962C8B-B14F-4D97-AF65-F5344CB8AC3E}">
        <p14:creationId xmlns:p14="http://schemas.microsoft.com/office/powerpoint/2010/main" val="7234298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E3E723-4964-C175-35BF-4812E8FF9DEA}"/>
              </a:ext>
            </a:extLst>
          </p:cNvPr>
          <p:cNvSpPr>
            <a:spLocks noGrp="1"/>
          </p:cNvSpPr>
          <p:nvPr>
            <p:ph type="title"/>
          </p:nvPr>
        </p:nvSpPr>
        <p:spPr>
          <a:xfrm>
            <a:off x="6784708" y="365125"/>
            <a:ext cx="4569092" cy="1325563"/>
          </a:xfrm>
        </p:spPr>
        <p:txBody>
          <a:bodyPr/>
          <a:lstStyle/>
          <a:p>
            <a:pPr algn="ctr"/>
            <a:r>
              <a:rPr lang="en-US" dirty="0">
                <a:latin typeface="Amasis MT Pro Black" panose="02040A04050005020304" pitchFamily="18" charset="0"/>
              </a:rPr>
              <a:t>DESCRIBE A PICTURE</a:t>
            </a:r>
          </a:p>
        </p:txBody>
      </p:sp>
      <p:sp>
        <p:nvSpPr>
          <p:cNvPr id="3" name="Content Placeholder 2">
            <a:extLst>
              <a:ext uri="{FF2B5EF4-FFF2-40B4-BE49-F238E27FC236}">
                <a16:creationId xmlns:a16="http://schemas.microsoft.com/office/drawing/2014/main" id="{E206A67C-CC4B-CE85-C896-1CDC2CBAF5E2}"/>
              </a:ext>
            </a:extLst>
          </p:cNvPr>
          <p:cNvSpPr>
            <a:spLocks noGrp="1"/>
          </p:cNvSpPr>
          <p:nvPr>
            <p:ph idx="1"/>
          </p:nvPr>
        </p:nvSpPr>
        <p:spPr>
          <a:xfrm>
            <a:off x="6896390" y="1825625"/>
            <a:ext cx="4457409" cy="4351338"/>
          </a:xfrm>
        </p:spPr>
        <p:txBody>
          <a:bodyPr>
            <a:normAutofit fontScale="92500" lnSpcReduction="20000"/>
          </a:bodyPr>
          <a:lstStyle/>
          <a:p>
            <a:pPr algn="just">
              <a:lnSpc>
                <a:spcPct val="150000"/>
              </a:lnSpc>
            </a:pPr>
            <a:r>
              <a:rPr lang="vi-VN" sz="2000" dirty="0">
                <a:latin typeface="+mj-lt"/>
              </a:rPr>
              <a:t>Câu hỏi số 3 - 4: Describe a picture (Miêu tả 1 bức tranh cho sẵn): Ở mỗi câu hỏi, thí sinh có nhiệm vụ miêu tả một bức tranh được chiếu trên màn hình sao cho càng chi tiết càng tốt.  Thời gian chuẩn bị là 45s/bức và thời gian trả lời là 30s/bức. Điểm của 2 câu hỏi sẽ được chấm dựa trên tất cả những tiêu chí trên, cộng với Ngữ pháp + Từ vựng + Sự liên kết. Thang điểm cho 3 câu hỏi này là 0 đến 3 điểm.</a:t>
            </a:r>
            <a:endParaRPr lang="en-US" sz="2000" dirty="0">
              <a:latin typeface="+mj-lt"/>
            </a:endParaRPr>
          </a:p>
        </p:txBody>
      </p:sp>
      <p:pic>
        <p:nvPicPr>
          <p:cNvPr id="6" name="Picture 5">
            <a:extLst>
              <a:ext uri="{FF2B5EF4-FFF2-40B4-BE49-F238E27FC236}">
                <a16:creationId xmlns:a16="http://schemas.microsoft.com/office/drawing/2014/main" id="{175D0435-1ADF-9E34-D288-150D766585E7}"/>
              </a:ext>
            </a:extLst>
          </p:cNvPr>
          <p:cNvPicPr>
            <a:picLocks noChangeAspect="1"/>
          </p:cNvPicPr>
          <p:nvPr/>
        </p:nvPicPr>
        <p:blipFill>
          <a:blip r:embed="rId2"/>
          <a:stretch>
            <a:fillRect/>
          </a:stretch>
        </p:blipFill>
        <p:spPr>
          <a:xfrm>
            <a:off x="526471" y="-48446"/>
            <a:ext cx="5022872" cy="6858000"/>
          </a:xfrm>
          <a:prstGeom prst="rect">
            <a:avLst/>
          </a:prstGeom>
        </p:spPr>
      </p:pic>
    </p:spTree>
    <p:extLst>
      <p:ext uri="{BB962C8B-B14F-4D97-AF65-F5344CB8AC3E}">
        <p14:creationId xmlns:p14="http://schemas.microsoft.com/office/powerpoint/2010/main" val="945342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F2C73-DF2F-36BC-9C86-AF24908FAF22}"/>
              </a:ext>
            </a:extLst>
          </p:cNvPr>
          <p:cNvSpPr>
            <a:spLocks noGrp="1"/>
          </p:cNvSpPr>
          <p:nvPr>
            <p:ph type="title"/>
          </p:nvPr>
        </p:nvSpPr>
        <p:spPr/>
        <p:txBody>
          <a:bodyPr/>
          <a:lstStyle/>
          <a:p>
            <a:r>
              <a:rPr lang="en-US" dirty="0">
                <a:latin typeface="Amasis MT Pro Black" panose="02040A04050005020304" pitchFamily="18" charset="0"/>
              </a:rPr>
              <a:t>DESCRIBE A PICTURE</a:t>
            </a:r>
            <a:endParaRPr lang="en-US" dirty="0"/>
          </a:p>
        </p:txBody>
      </p:sp>
      <p:sp>
        <p:nvSpPr>
          <p:cNvPr id="3" name="Content Placeholder 2">
            <a:extLst>
              <a:ext uri="{FF2B5EF4-FFF2-40B4-BE49-F238E27FC236}">
                <a16:creationId xmlns:a16="http://schemas.microsoft.com/office/drawing/2014/main" id="{A4EF4250-EA58-B949-FC75-A46287B1D809}"/>
              </a:ext>
            </a:extLst>
          </p:cNvPr>
          <p:cNvSpPr>
            <a:spLocks noGrp="1"/>
          </p:cNvSpPr>
          <p:nvPr>
            <p:ph idx="1"/>
          </p:nvPr>
        </p:nvSpPr>
        <p:spPr>
          <a:xfrm>
            <a:off x="838200" y="1825625"/>
            <a:ext cx="5029705" cy="4351338"/>
          </a:xfrm>
        </p:spPr>
        <p:txBody>
          <a:bodyPr>
            <a:normAutofit/>
          </a:bodyPr>
          <a:lstStyle/>
          <a:p>
            <a:pPr marL="457200" indent="-457200">
              <a:lnSpc>
                <a:spcPct val="150000"/>
              </a:lnSpc>
              <a:buFont typeface="+mj-lt"/>
              <a:buAutoNum type="arabicPeriod"/>
            </a:pP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Miêu</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tả</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khái</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quát</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về</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bức</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tranh</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(Where was the picture taken?)</a:t>
            </a:r>
          </a:p>
          <a:p>
            <a:pPr marL="457200" indent="-457200">
              <a:lnSpc>
                <a:spcPct val="150000"/>
              </a:lnSpc>
              <a:buFont typeface="+mj-lt"/>
              <a:buAutoNum type="arabicPeriod"/>
            </a:pP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Miêu</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tả</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cụ</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thể</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(What can you see first in this picture?)</a:t>
            </a:r>
          </a:p>
          <a:p>
            <a:pPr marL="457200" indent="-457200">
              <a:lnSpc>
                <a:spcPct val="150000"/>
              </a:lnSpc>
              <a:buFont typeface="+mj-lt"/>
              <a:buAutoNum type="arabicPeriod"/>
            </a:pP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Kết</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thúc</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bằng</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cảm</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nhận</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ý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kiến</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cá</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a:t>
            </a:r>
            <a:r>
              <a:rPr lang="en-US" sz="2000" i="0" dirty="0" err="1">
                <a:solidFill>
                  <a:srgbClr val="23242D"/>
                </a:solidFill>
                <a:effectLst/>
                <a:highlight>
                  <a:srgbClr val="FFFFFF"/>
                </a:highlight>
                <a:latin typeface="Times New Roman" panose="02020603050405020304" pitchFamily="18" charset="0"/>
                <a:cs typeface="Times New Roman" panose="02020603050405020304" pitchFamily="18" charset="0"/>
              </a:rPr>
              <a:t>nhân</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(How do you feel about the picture?)</a:t>
            </a:r>
          </a:p>
          <a:p>
            <a:pPr marL="457200" indent="-457200">
              <a:lnSpc>
                <a:spcPct val="150000"/>
              </a:lnSpc>
              <a:buFont typeface="+mj-lt"/>
              <a:buAutoNum type="arabicPeriod"/>
            </a:pPr>
            <a:endParaRPr lang="en-US" sz="2000" dirty="0">
              <a:latin typeface="Times New Roman" panose="02020603050405020304" pitchFamily="18" charset="0"/>
              <a:cs typeface="Times New Roman" panose="02020603050405020304" pitchFamily="18" charset="0"/>
            </a:endParaRPr>
          </a:p>
        </p:txBody>
      </p:sp>
      <p:pic>
        <p:nvPicPr>
          <p:cNvPr id="1026" name="Picture 2" descr="Một số bài mẫu TOEIC Speaking Part 2">
            <a:extLst>
              <a:ext uri="{FF2B5EF4-FFF2-40B4-BE49-F238E27FC236}">
                <a16:creationId xmlns:a16="http://schemas.microsoft.com/office/drawing/2014/main" id="{3230474D-5ECE-013D-0B27-A645139321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3159" y="1961348"/>
            <a:ext cx="4665887" cy="3085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5009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F2C73-DF2F-36BC-9C86-AF24908FAF22}"/>
              </a:ext>
            </a:extLst>
          </p:cNvPr>
          <p:cNvSpPr>
            <a:spLocks noGrp="1"/>
          </p:cNvSpPr>
          <p:nvPr>
            <p:ph type="title"/>
          </p:nvPr>
        </p:nvSpPr>
        <p:spPr/>
        <p:txBody>
          <a:bodyPr/>
          <a:lstStyle/>
          <a:p>
            <a:r>
              <a:rPr lang="en-US" dirty="0">
                <a:latin typeface="Amasis MT Pro Black" panose="02040A04050005020304" pitchFamily="18" charset="0"/>
              </a:rPr>
              <a:t>DESCRIBE A PICTURE</a:t>
            </a:r>
            <a:endParaRPr lang="en-US" dirty="0"/>
          </a:p>
        </p:txBody>
      </p:sp>
      <p:sp>
        <p:nvSpPr>
          <p:cNvPr id="3" name="Content Placeholder 2">
            <a:extLst>
              <a:ext uri="{FF2B5EF4-FFF2-40B4-BE49-F238E27FC236}">
                <a16:creationId xmlns:a16="http://schemas.microsoft.com/office/drawing/2014/main" id="{A4EF4250-EA58-B949-FC75-A46287B1D809}"/>
              </a:ext>
            </a:extLst>
          </p:cNvPr>
          <p:cNvSpPr>
            <a:spLocks noGrp="1"/>
          </p:cNvSpPr>
          <p:nvPr>
            <p:ph idx="1"/>
          </p:nvPr>
        </p:nvSpPr>
        <p:spPr>
          <a:xfrm>
            <a:off x="838200" y="1825625"/>
            <a:ext cx="5029705" cy="4351338"/>
          </a:xfrm>
        </p:spPr>
        <p:txBody>
          <a:bodyPr>
            <a:normAutofit fontScale="92500" lnSpcReduction="10000"/>
          </a:bodyPr>
          <a:lstStyle/>
          <a:p>
            <a:pPr marL="0" indent="0">
              <a:lnSpc>
                <a:spcPct val="150000"/>
              </a:lnSpc>
              <a:buNone/>
            </a:pPr>
            <a:r>
              <a:rPr lang="en-US" sz="2000" b="1" i="0" dirty="0">
                <a:solidFill>
                  <a:srgbClr val="FF0000"/>
                </a:solidFill>
                <a:effectLst/>
                <a:highlight>
                  <a:srgbClr val="FFFFFF"/>
                </a:highlight>
                <a:latin typeface="Times New Roman" panose="02020603050405020304" pitchFamily="18" charset="0"/>
                <a:cs typeface="Times New Roman" panose="02020603050405020304" pitchFamily="18" charset="0"/>
              </a:rPr>
              <a:t>This is a picture of </a:t>
            </a:r>
            <a:r>
              <a:rPr lang="en-US" sz="2000" b="1" i="0" dirty="0">
                <a:solidFill>
                  <a:srgbClr val="23242D"/>
                </a:solidFill>
                <a:effectLst/>
                <a:highlight>
                  <a:srgbClr val="FFFFFF"/>
                </a:highlight>
                <a:latin typeface="Times New Roman" panose="02020603050405020304" pitchFamily="18" charset="0"/>
                <a:cs typeface="Times New Roman" panose="02020603050405020304" pitchFamily="18" charset="0"/>
              </a:rPr>
              <a:t>a business meeting </a:t>
            </a:r>
            <a:r>
              <a:rPr lang="en-US" sz="2000" b="1" i="0" dirty="0">
                <a:solidFill>
                  <a:srgbClr val="FF0000"/>
                </a:solidFill>
                <a:effectLst/>
                <a:highlight>
                  <a:srgbClr val="FFFFFF"/>
                </a:highlight>
                <a:latin typeface="Times New Roman" panose="02020603050405020304" pitchFamily="18" charset="0"/>
                <a:cs typeface="Times New Roman" panose="02020603050405020304" pitchFamily="18" charset="0"/>
              </a:rPr>
              <a:t>taking place in</a:t>
            </a:r>
            <a:r>
              <a:rPr lang="en-US" sz="2000" b="1" i="0" dirty="0">
                <a:solidFill>
                  <a:srgbClr val="23242D"/>
                </a:solidFill>
                <a:effectLst/>
                <a:highlight>
                  <a:srgbClr val="FFFFFF"/>
                </a:highlight>
                <a:latin typeface="Times New Roman" panose="02020603050405020304" pitchFamily="18" charset="0"/>
                <a:cs typeface="Times New Roman" panose="02020603050405020304" pitchFamily="18" charset="0"/>
              </a:rPr>
              <a:t> a conference room. In the middle of the picture,</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there is a young woman in a sweater surrounded by her co-workers. </a:t>
            </a:r>
            <a:r>
              <a:rPr lang="en-US" sz="2000" b="1" i="0" dirty="0">
                <a:solidFill>
                  <a:srgbClr val="23242D"/>
                </a:solidFill>
                <a:effectLst/>
                <a:highlight>
                  <a:srgbClr val="FFFFFF"/>
                </a:highlight>
                <a:latin typeface="Times New Roman" panose="02020603050405020304" pitchFamily="18" charset="0"/>
                <a:cs typeface="Times New Roman" panose="02020603050405020304" pitchFamily="18" charset="0"/>
              </a:rPr>
              <a:t>In front of her is </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another woman who's holding a black book and sitting on the couch. </a:t>
            </a:r>
            <a:r>
              <a:rPr lang="en-US" sz="2000" b="1" i="0" dirty="0">
                <a:solidFill>
                  <a:srgbClr val="23242D"/>
                </a:solidFill>
                <a:effectLst/>
                <a:highlight>
                  <a:srgbClr val="FFFFFF"/>
                </a:highlight>
                <a:latin typeface="Times New Roman" panose="02020603050405020304" pitchFamily="18" charset="0"/>
                <a:cs typeface="Times New Roman" panose="02020603050405020304" pitchFamily="18" charset="0"/>
              </a:rPr>
              <a:t>Across from this young woman is </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a man wearing glasses and dressed in a blue shirt. </a:t>
            </a:r>
            <a:r>
              <a:rPr lang="en-US" sz="2000" b="1" i="0" dirty="0">
                <a:solidFill>
                  <a:srgbClr val="23242D"/>
                </a:solidFill>
                <a:effectLst/>
                <a:highlight>
                  <a:srgbClr val="FFFFFF"/>
                </a:highlight>
                <a:latin typeface="Times New Roman" panose="02020603050405020304" pitchFamily="18" charset="0"/>
                <a:cs typeface="Times New Roman" panose="02020603050405020304" pitchFamily="18" charset="0"/>
              </a:rPr>
              <a:t>In the background</a:t>
            </a:r>
            <a:r>
              <a:rPr lang="en-US" sz="2000" i="0" dirty="0">
                <a:solidFill>
                  <a:srgbClr val="23242D"/>
                </a:solidFill>
                <a:effectLst/>
                <a:highlight>
                  <a:srgbClr val="FFFFFF"/>
                </a:highlight>
                <a:latin typeface="Times New Roman" panose="02020603050405020304" pitchFamily="18" charset="0"/>
                <a:cs typeface="Times New Roman" panose="02020603050405020304" pitchFamily="18" charset="0"/>
              </a:rPr>
              <a:t>, there is a large window and white walls</a:t>
            </a:r>
            <a:r>
              <a:rPr lang="en-US" sz="2000" b="1" i="0" dirty="0">
                <a:solidFill>
                  <a:srgbClr val="23242D"/>
                </a:solidFill>
                <a:effectLst/>
                <a:highlight>
                  <a:srgbClr val="FFFFFF"/>
                </a:highlight>
                <a:latin typeface="Times New Roman" panose="02020603050405020304" pitchFamily="18" charset="0"/>
                <a:cs typeface="Times New Roman" panose="02020603050405020304" pitchFamily="18" charset="0"/>
              </a:rPr>
              <a:t>. Overall, it seems like it is an important meeting for the company.</a:t>
            </a:r>
            <a:endParaRPr lang="en-US" sz="2000" b="1" dirty="0">
              <a:latin typeface="Times New Roman" panose="02020603050405020304" pitchFamily="18" charset="0"/>
              <a:cs typeface="Times New Roman" panose="02020603050405020304" pitchFamily="18" charset="0"/>
            </a:endParaRPr>
          </a:p>
        </p:txBody>
      </p:sp>
      <p:pic>
        <p:nvPicPr>
          <p:cNvPr id="1026" name="Picture 2" descr="Một số bài mẫu TOEIC Speaking Part 2">
            <a:extLst>
              <a:ext uri="{FF2B5EF4-FFF2-40B4-BE49-F238E27FC236}">
                <a16:creationId xmlns:a16="http://schemas.microsoft.com/office/drawing/2014/main" id="{3230474D-5ECE-013D-0B27-A645139321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53159" y="1961348"/>
            <a:ext cx="4665887" cy="3085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615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5F2C73-DF2F-36BC-9C86-AF24908FAF22}"/>
              </a:ext>
            </a:extLst>
          </p:cNvPr>
          <p:cNvSpPr>
            <a:spLocks noGrp="1"/>
          </p:cNvSpPr>
          <p:nvPr>
            <p:ph type="title"/>
          </p:nvPr>
        </p:nvSpPr>
        <p:spPr>
          <a:xfrm>
            <a:off x="0" y="2766218"/>
            <a:ext cx="3217850" cy="1325563"/>
          </a:xfrm>
        </p:spPr>
        <p:txBody>
          <a:bodyPr/>
          <a:lstStyle/>
          <a:p>
            <a:r>
              <a:rPr lang="en-US" dirty="0">
                <a:latin typeface="Amasis MT Pro Black" panose="02040A04050005020304" pitchFamily="18" charset="0"/>
              </a:rPr>
              <a:t>PRACTICE</a:t>
            </a:r>
            <a:endParaRPr lang="en-US" dirty="0"/>
          </a:p>
        </p:txBody>
      </p:sp>
      <p:pic>
        <p:nvPicPr>
          <p:cNvPr id="4" name="Picture 3">
            <a:extLst>
              <a:ext uri="{FF2B5EF4-FFF2-40B4-BE49-F238E27FC236}">
                <a16:creationId xmlns:a16="http://schemas.microsoft.com/office/drawing/2014/main" id="{45A019AA-3CDC-0FE9-2936-6F9E140353E9}"/>
              </a:ext>
            </a:extLst>
          </p:cNvPr>
          <p:cNvPicPr>
            <a:picLocks noChangeAspect="1"/>
          </p:cNvPicPr>
          <p:nvPr/>
        </p:nvPicPr>
        <p:blipFill>
          <a:blip r:embed="rId2"/>
          <a:stretch>
            <a:fillRect/>
          </a:stretch>
        </p:blipFill>
        <p:spPr>
          <a:xfrm>
            <a:off x="3594778" y="285403"/>
            <a:ext cx="8030011" cy="6105525"/>
          </a:xfrm>
          <a:prstGeom prst="rect">
            <a:avLst/>
          </a:prstGeom>
        </p:spPr>
      </p:pic>
    </p:spTree>
    <p:extLst>
      <p:ext uri="{BB962C8B-B14F-4D97-AF65-F5344CB8AC3E}">
        <p14:creationId xmlns:p14="http://schemas.microsoft.com/office/powerpoint/2010/main" val="25298981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111</TotalTime>
  <Words>1783</Words>
  <Application>Microsoft Office PowerPoint</Application>
  <PresentationFormat>Widescreen</PresentationFormat>
  <Paragraphs>70</Paragraphs>
  <Slides>14</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Amasis MT Pro Black</vt:lpstr>
      <vt:lpstr>Aptos</vt:lpstr>
      <vt:lpstr>Aptos Display</vt:lpstr>
      <vt:lpstr>Arial</vt:lpstr>
      <vt:lpstr>Inter</vt:lpstr>
      <vt:lpstr>Roboto</vt:lpstr>
      <vt:lpstr>Times New Roman</vt:lpstr>
      <vt:lpstr>Office Theme</vt:lpstr>
      <vt:lpstr>TOEIC SPEAKING 101</vt:lpstr>
      <vt:lpstr>PowerPoint Presentation</vt:lpstr>
      <vt:lpstr>READ A TEXT ALOUD</vt:lpstr>
      <vt:lpstr>READ A TEXT ALOUD</vt:lpstr>
      <vt:lpstr>PRACTICE</vt:lpstr>
      <vt:lpstr>DESCRIBE A PICTURE</vt:lpstr>
      <vt:lpstr>DESCRIBE A PICTURE</vt:lpstr>
      <vt:lpstr>DESCRIBE A PICTURE</vt:lpstr>
      <vt:lpstr>PRACTICE</vt:lpstr>
      <vt:lpstr>RESPOND TO QUESTIONS</vt:lpstr>
      <vt:lpstr>PRACTICE 01</vt:lpstr>
      <vt:lpstr>PRACTICE 02</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ThiPhuong Tran/LGEDV DA NANG HUMAN RESOURCES TEAM(RND(phuong4.tran@lgepartner.com)</dc:creator>
  <cp:lastModifiedBy>ThiPhuong Tran/LGEDV DA NANG HUMAN RESOURCES TEAM(RND(phuong4.tran@lgepartner.com)</cp:lastModifiedBy>
  <cp:revision>4</cp:revision>
  <cp:lastPrinted>2024-06-06T03:47:05Z</cp:lastPrinted>
  <dcterms:created xsi:type="dcterms:W3CDTF">2024-06-05T10:10:19Z</dcterms:created>
  <dcterms:modified xsi:type="dcterms:W3CDTF">2024-06-06T05:02:21Z</dcterms:modified>
</cp:coreProperties>
</file>

<file path=docProps/thumbnail.jpeg>
</file>